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70933" y="1"/>
            <a:ext cx="5037667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9565" y="914401"/>
            <a:ext cx="9262836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98985" y="4402667"/>
            <a:ext cx="7683417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67698" y="6117337"/>
            <a:ext cx="1143297" cy="365125"/>
          </a:xfrm>
        </p:spPr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2/27/2025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1644" y="6117337"/>
            <a:ext cx="4812584" cy="365125"/>
          </a:xfrm>
        </p:spPr>
        <p:txBody>
          <a:bodyPr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33760" y="6117337"/>
            <a:ext cx="548640" cy="365125"/>
          </a:xfrm>
        </p:spPr>
        <p:txBody>
          <a:bodyPr/>
          <a:lstStyle/>
          <a:p>
            <a:fld id="{B6F15528-21DE-4FAA-801E-634DDDAF4B2B}" type="slidenum">
              <a:rPr lang="en-IN" smtClean="0">
                <a:solidFill>
                  <a:prstClr val="black"/>
                </a:solidFill>
              </a:rPr>
              <a:pPr/>
              <a:t>‹#›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23" name="Freeform 12"/>
          <p:cNvSpPr/>
          <p:nvPr/>
        </p:nvSpPr>
        <p:spPr bwMode="auto">
          <a:xfrm>
            <a:off x="270933" y="3771900"/>
            <a:ext cx="48260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747185" y="3867150"/>
            <a:ext cx="82551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068752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698" y="4732865"/>
            <a:ext cx="1002132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634" y="932112"/>
            <a:ext cx="8228087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698" y="5299603"/>
            <a:ext cx="1002132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2/27/2025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>
                <a:solidFill>
                  <a:prstClr val="black"/>
                </a:solidFill>
              </a:rPr>
              <a:pPr/>
              <a:t>‹#›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418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700" y="685800"/>
            <a:ext cx="1002132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699" y="4343400"/>
            <a:ext cx="1002132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2/27/2025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>
                <a:solidFill>
                  <a:prstClr val="black"/>
                </a:solidFill>
              </a:rPr>
              <a:pPr/>
              <a:t>‹#›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25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292562" y="863023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80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6263" y="2819399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8000" dirty="0">
                <a:solidFill>
                  <a:prstClr val="black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2322" y="685801"/>
            <a:ext cx="9298820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30980" y="3428999"/>
            <a:ext cx="8841504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698" y="4343400"/>
            <a:ext cx="1002132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2/27/2025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>
                <a:solidFill>
                  <a:prstClr val="black"/>
                </a:solidFill>
              </a:rPr>
              <a:pPr/>
              <a:t>‹#›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273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701" y="3308581"/>
            <a:ext cx="1002131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699" y="4777381"/>
            <a:ext cx="1002132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2/27/2025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>
                <a:solidFill>
                  <a:prstClr val="black"/>
                </a:solidFill>
              </a:rPr>
              <a:pPr/>
              <a:t>‹#›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4722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292562" y="863023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80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6263" y="2819399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8000" dirty="0">
                <a:solidFill>
                  <a:prstClr val="black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2322" y="685801"/>
            <a:ext cx="9298820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700" y="3886200"/>
            <a:ext cx="1002132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699" y="4775200"/>
            <a:ext cx="1002132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2/27/2025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>
                <a:solidFill>
                  <a:prstClr val="black"/>
                </a:solidFill>
              </a:rPr>
              <a:pPr/>
              <a:t>‹#›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750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701" y="685802"/>
            <a:ext cx="1002132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699" y="3505200"/>
            <a:ext cx="1002132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699" y="4343400"/>
            <a:ext cx="1002132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2/27/2025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>
                <a:solidFill>
                  <a:prstClr val="black"/>
                </a:solidFill>
              </a:rPr>
              <a:pPr/>
              <a:t>‹#›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511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2/27/2025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>
                <a:solidFill>
                  <a:prstClr val="black"/>
                </a:solidFill>
              </a:rPr>
              <a:pPr/>
              <a:t>‹#›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739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5191" y="685800"/>
            <a:ext cx="1770831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699" y="685800"/>
            <a:ext cx="8021831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2/27/2025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>
                <a:solidFill>
                  <a:prstClr val="black"/>
                </a:solidFill>
              </a:rPr>
              <a:pPr/>
              <a:t>‹#›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924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9512" y="457201"/>
            <a:ext cx="10272889" cy="198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9512" y="2667000"/>
            <a:ext cx="10272889" cy="333281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92440" y="6108174"/>
            <a:ext cx="1143297" cy="365125"/>
          </a:xfrm>
        </p:spPr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2/27/2025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30197" y="6108174"/>
            <a:ext cx="7086023" cy="365125"/>
          </a:xfrm>
        </p:spPr>
        <p:txBody>
          <a:bodyPr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11957" y="6108174"/>
            <a:ext cx="570444" cy="365125"/>
          </a:xfrm>
        </p:spPr>
        <p:txBody>
          <a:bodyPr/>
          <a:lstStyle/>
          <a:p>
            <a:fld id="{B6F15528-21DE-4FAA-801E-634DDDAF4B2B}" type="slidenum">
              <a:rPr lang="en-IN" smtClean="0">
                <a:solidFill>
                  <a:prstClr val="black"/>
                </a:solidFill>
              </a:rPr>
              <a:pPr/>
              <a:t>‹#›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763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9328" y="2666999"/>
            <a:ext cx="8933073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9331" y="5027070"/>
            <a:ext cx="8933069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2/27/2025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31090" y="6116071"/>
            <a:ext cx="551311" cy="365125"/>
          </a:xfrm>
        </p:spPr>
        <p:txBody>
          <a:bodyPr/>
          <a:lstStyle/>
          <a:p>
            <a:fld id="{B6F15528-21DE-4FAA-801E-634DDDAF4B2B}" type="slidenum">
              <a:rPr lang="en-IN" smtClean="0">
                <a:solidFill>
                  <a:prstClr val="black"/>
                </a:solidFill>
              </a:rPr>
              <a:pPr/>
              <a:t>‹#›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968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9512" y="685802"/>
            <a:ext cx="10272889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09511" y="2667000"/>
            <a:ext cx="4986528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95872" y="2667000"/>
            <a:ext cx="4986528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2/27/2025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>
                <a:solidFill>
                  <a:prstClr val="black"/>
                </a:solidFill>
              </a:rPr>
              <a:pPr/>
              <a:t>‹#›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383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642" y="2658533"/>
            <a:ext cx="46083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697" y="3335337"/>
            <a:ext cx="4896331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2280" y="2667000"/>
            <a:ext cx="462374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9688" y="3335337"/>
            <a:ext cx="4896331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2/27/2025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>
                <a:solidFill>
                  <a:prstClr val="black"/>
                </a:solidFill>
              </a:rPr>
              <a:pPr/>
              <a:t>‹#›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284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2/27/2025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>
                <a:solidFill>
                  <a:prstClr val="black"/>
                </a:solidFill>
              </a:rPr>
              <a:pPr/>
              <a:t>‹#›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54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2/27/2025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>
                <a:solidFill>
                  <a:prstClr val="black"/>
                </a:solidFill>
              </a:rPr>
              <a:pPr/>
              <a:t>‹#›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056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699" y="1600200"/>
            <a:ext cx="355004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3404" y="685801"/>
            <a:ext cx="6242616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699" y="2971800"/>
            <a:ext cx="3550045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2/27/2025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>
                <a:solidFill>
                  <a:prstClr val="black"/>
                </a:solidFill>
              </a:rPr>
              <a:pPr/>
              <a:t>‹#›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41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3110" y="1752599"/>
            <a:ext cx="5427572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6661" y="914400"/>
            <a:ext cx="3281828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3110" y="3124199"/>
            <a:ext cx="5427572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2/27/2025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>
                <a:solidFill>
                  <a:prstClr val="black"/>
                </a:solidFill>
              </a:rPr>
              <a:pPr/>
              <a:t>‹#›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760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" y="1"/>
            <a:ext cx="2842684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09512" y="457201"/>
            <a:ext cx="10272889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9512" y="2667001"/>
            <a:ext cx="10272888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811573" y="6116071"/>
            <a:ext cx="1143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2/27/2025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9330" y="6116071"/>
            <a:ext cx="7086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31090" y="6116071"/>
            <a:ext cx="5513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en-IN" smtClean="0">
                <a:solidFill>
                  <a:prstClr val="black"/>
                </a:solidFill>
              </a:rPr>
              <a:pPr/>
              <a:t>‹#›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17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6134" y="457201"/>
            <a:ext cx="7704667" cy="2971799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Good </a:t>
            </a:r>
            <a:r>
              <a:rPr lang="en-US" sz="4400" b="1" dirty="0">
                <a:solidFill>
                  <a:srgbClr val="FF0000"/>
                </a:solidFill>
              </a:rPr>
              <a:t>Clinical Practice</a:t>
            </a:r>
            <a:br>
              <a:rPr lang="en-US" sz="4400" b="1" dirty="0">
                <a:solidFill>
                  <a:srgbClr val="FF0000"/>
                </a:solidFill>
              </a:rPr>
            </a:br>
            <a:r>
              <a:rPr lang="en-US" sz="4400" b="1" dirty="0">
                <a:solidFill>
                  <a:srgbClr val="FF0000"/>
                </a:solidFill>
              </a:rPr>
              <a:t>(ICH-GCP)</a:t>
            </a:r>
            <a:endParaRPr lang="en-IN" sz="4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6134" y="4191000"/>
            <a:ext cx="7704667" cy="180881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</a:rPr>
              <a:t>Presented by:</a:t>
            </a:r>
          </a:p>
          <a:p>
            <a:pPr marL="0" indent="0" algn="ctr">
              <a:buNone/>
            </a:pPr>
            <a:r>
              <a:rPr lang="en-US" sz="36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</a:rPr>
              <a:t>Manu</a:t>
            </a:r>
          </a:p>
          <a:p>
            <a:pPr marL="0" indent="0" algn="ctr">
              <a:buNone/>
            </a:pPr>
            <a:r>
              <a:rPr lang="en-US" sz="36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</a:rPr>
              <a:t>Department of Pharmacy Practice</a:t>
            </a:r>
            <a:endParaRPr lang="en-US" sz="3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36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</a:rPr>
              <a:t>St Peter’s Institute of Pharmaceutical Sciences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930" y="209258"/>
            <a:ext cx="1428571" cy="1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433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54958" y="228601"/>
            <a:ext cx="3302000" cy="628377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  <a:tabLst>
                <a:tab pos="2022475" algn="l"/>
              </a:tabLst>
            </a:pPr>
            <a:r>
              <a:rPr b="1" spc="5" dirty="0">
                <a:solidFill>
                  <a:srgbClr val="FF0000"/>
                </a:solidFill>
              </a:rPr>
              <a:t>Th</a:t>
            </a:r>
            <a:r>
              <a:rPr b="1" dirty="0">
                <a:solidFill>
                  <a:srgbClr val="FF0000"/>
                </a:solidFill>
              </a:rPr>
              <a:t>e</a:t>
            </a:r>
            <a:r>
              <a:rPr b="1" spc="-5" dirty="0">
                <a:solidFill>
                  <a:srgbClr val="FF0000"/>
                </a:solidFill>
              </a:rPr>
              <a:t> </a:t>
            </a:r>
            <a:r>
              <a:rPr b="1" spc="-5" dirty="0">
                <a:solidFill>
                  <a:srgbClr val="FF0000"/>
                </a:solidFill>
              </a:rPr>
              <a:t>I</a:t>
            </a:r>
            <a:r>
              <a:rPr b="1" dirty="0" smtClean="0">
                <a:solidFill>
                  <a:srgbClr val="FF0000"/>
                </a:solidFill>
              </a:rPr>
              <a:t>CH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b="1" dirty="0" smtClean="0">
                <a:solidFill>
                  <a:srgbClr val="FF0000"/>
                </a:solidFill>
              </a:rPr>
              <a:t>St</a:t>
            </a:r>
            <a:r>
              <a:rPr b="1" spc="10" dirty="0">
                <a:solidFill>
                  <a:srgbClr val="FF0000"/>
                </a:solidFill>
              </a:rPr>
              <a:t>o</a:t>
            </a:r>
            <a:r>
              <a:rPr b="1" spc="-10" dirty="0">
                <a:solidFill>
                  <a:srgbClr val="FF0000"/>
                </a:solidFill>
              </a:rPr>
              <a:t>r</a:t>
            </a:r>
            <a:r>
              <a:rPr b="1" dirty="0" smtClean="0">
                <a:solidFill>
                  <a:srgbClr val="FF0000"/>
                </a:solidFill>
              </a:rPr>
              <a:t>y</a:t>
            </a:r>
            <a:endParaRPr b="1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/>
          </p:nvPr>
        </p:nvGraphicFramePr>
        <p:xfrm>
          <a:off x="3657600" y="1143000"/>
          <a:ext cx="5934710" cy="52616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17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71297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29540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4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Who:</a:t>
                      </a:r>
                      <a:endParaRPr sz="2400" dirty="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90170" marR="20256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Regulatory authorities and</a:t>
                      </a:r>
                      <a:r>
                        <a:rPr sz="2400" b="1" spc="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research-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based </a:t>
                      </a:r>
                      <a:r>
                        <a:rPr sz="2400" b="1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industry of the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EU, US and Japan; </a:t>
                      </a:r>
                      <a:r>
                        <a:rPr sz="2400" b="1" spc="-49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WHO,</a:t>
                      </a:r>
                      <a:r>
                        <a:rPr sz="2400" b="1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EFTA</a:t>
                      </a:r>
                      <a:r>
                        <a:rPr sz="2400" b="1" spc="-1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2400" b="1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Canada</a:t>
                      </a:r>
                      <a:r>
                        <a:rPr sz="2400" b="1" spc="-1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observers</a:t>
                      </a:r>
                      <a:endParaRPr sz="24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7922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4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Why: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90170" marR="469900" indent="63500" algn="just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Reduce unnecessary </a:t>
                      </a:r>
                      <a:r>
                        <a:rPr sz="2400" b="1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duplication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sz="2400" b="1" spc="-49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thereby </a:t>
                      </a:r>
                      <a:r>
                        <a:rPr sz="2400" b="1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contribute to the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efficiency </a:t>
                      </a:r>
                      <a:r>
                        <a:rPr sz="2400" b="1" spc="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2400" b="1" spc="-49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drug development and registration </a:t>
                      </a:r>
                      <a:r>
                        <a:rPr sz="2400" b="1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for </a:t>
                      </a:r>
                      <a:r>
                        <a:rPr sz="2400" b="1" spc="-49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i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new</a:t>
                      </a:r>
                      <a:r>
                        <a:rPr sz="2400" b="1" i="1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pharmaceuticals</a:t>
                      </a:r>
                      <a:endParaRPr sz="24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5570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4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How: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90170" marR="5461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400" b="1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Through the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development </a:t>
                      </a:r>
                      <a:r>
                        <a:rPr sz="2400" b="1" spc="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science- </a:t>
                      </a:r>
                      <a:r>
                        <a:rPr sz="2400" b="1" spc="-49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based, international</a:t>
                      </a:r>
                      <a:r>
                        <a:rPr sz="2400" b="1" spc="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guidelines</a:t>
                      </a:r>
                      <a:r>
                        <a:rPr sz="2400" b="1" spc="-1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sz="2400" b="1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standards</a:t>
                      </a:r>
                      <a:endParaRPr sz="24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930" y="209258"/>
            <a:ext cx="1428571" cy="1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114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77870" y="795020"/>
            <a:ext cx="3299460" cy="61976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r>
              <a:rPr sz="3900" b="1" dirty="0">
                <a:solidFill>
                  <a:srgbClr val="FF0000"/>
                </a:solidFill>
              </a:rPr>
              <a:t>What</a:t>
            </a:r>
            <a:r>
              <a:rPr sz="3900" b="1" spc="-60" dirty="0">
                <a:solidFill>
                  <a:srgbClr val="FF0000"/>
                </a:solidFill>
              </a:rPr>
              <a:t> </a:t>
            </a:r>
            <a:r>
              <a:rPr sz="3900" b="1" spc="-5" dirty="0">
                <a:solidFill>
                  <a:srgbClr val="FF0000"/>
                </a:solidFill>
              </a:rPr>
              <a:t>is</a:t>
            </a:r>
            <a:r>
              <a:rPr sz="3900" b="1" spc="-55" dirty="0">
                <a:solidFill>
                  <a:srgbClr val="FF0000"/>
                </a:solidFill>
              </a:rPr>
              <a:t> </a:t>
            </a:r>
            <a:r>
              <a:rPr sz="3900" b="1" dirty="0">
                <a:solidFill>
                  <a:srgbClr val="FF0000"/>
                </a:solidFill>
              </a:rPr>
              <a:t>GCP?</a:t>
            </a:r>
            <a:endParaRPr sz="3900" b="1" dirty="0"/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1513573" y="2270539"/>
            <a:ext cx="9154427" cy="345992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526540" marR="5080" indent="0">
              <a:spcBef>
                <a:spcPts val="100"/>
              </a:spcBef>
              <a:buNone/>
            </a:pPr>
            <a:r>
              <a:rPr sz="3200" dirty="0"/>
              <a:t>A</a:t>
            </a:r>
            <a:r>
              <a:rPr sz="3200" spc="-10" dirty="0"/>
              <a:t> </a:t>
            </a:r>
            <a:r>
              <a:rPr sz="3200" spc="-5" dirty="0"/>
              <a:t>standard</a:t>
            </a:r>
            <a:r>
              <a:rPr sz="3200" dirty="0"/>
              <a:t> </a:t>
            </a:r>
            <a:r>
              <a:rPr sz="3200" spc="-5" dirty="0"/>
              <a:t>for the </a:t>
            </a:r>
            <a:r>
              <a:rPr sz="3200" i="1" spc="-5" dirty="0">
                <a:solidFill>
                  <a:srgbClr val="FF0000"/>
                </a:solidFill>
              </a:rPr>
              <a:t>design,</a:t>
            </a:r>
            <a:r>
              <a:rPr sz="3200" i="1" dirty="0">
                <a:solidFill>
                  <a:srgbClr val="FF0000"/>
                </a:solidFill>
              </a:rPr>
              <a:t> </a:t>
            </a:r>
            <a:r>
              <a:rPr sz="3200" i="1" spc="-5" dirty="0">
                <a:solidFill>
                  <a:srgbClr val="FF0000"/>
                </a:solidFill>
              </a:rPr>
              <a:t>conduct, </a:t>
            </a:r>
            <a:r>
              <a:rPr sz="3200" i="1" dirty="0">
                <a:solidFill>
                  <a:srgbClr val="FF0000"/>
                </a:solidFill>
              </a:rPr>
              <a:t> </a:t>
            </a:r>
            <a:r>
              <a:rPr sz="3200" i="1" spc="-5" dirty="0">
                <a:solidFill>
                  <a:srgbClr val="FF0000"/>
                </a:solidFill>
              </a:rPr>
              <a:t>performance, monitoring ,auditing, </a:t>
            </a:r>
            <a:r>
              <a:rPr sz="3200" i="1" dirty="0">
                <a:solidFill>
                  <a:srgbClr val="FF0000"/>
                </a:solidFill>
              </a:rPr>
              <a:t> </a:t>
            </a:r>
            <a:r>
              <a:rPr sz="3200" i="1" spc="-5" dirty="0">
                <a:solidFill>
                  <a:srgbClr val="FF0000"/>
                </a:solidFill>
              </a:rPr>
              <a:t>recording, analyses </a:t>
            </a:r>
            <a:r>
              <a:rPr sz="3200" i="1" dirty="0">
                <a:solidFill>
                  <a:srgbClr val="FF0000"/>
                </a:solidFill>
              </a:rPr>
              <a:t>and </a:t>
            </a:r>
            <a:r>
              <a:rPr sz="3200" i="1" spc="-5" dirty="0">
                <a:solidFill>
                  <a:srgbClr val="FF0000"/>
                </a:solidFill>
              </a:rPr>
              <a:t>reporting</a:t>
            </a:r>
            <a:r>
              <a:rPr sz="3200" i="1" spc="-5" dirty="0"/>
              <a:t> </a:t>
            </a:r>
            <a:r>
              <a:rPr sz="3200" spc="-10" dirty="0"/>
              <a:t>of </a:t>
            </a:r>
            <a:r>
              <a:rPr sz="3200" spc="-5" dirty="0"/>
              <a:t> clinical </a:t>
            </a:r>
            <a:r>
              <a:rPr sz="3200" dirty="0"/>
              <a:t>trials </a:t>
            </a:r>
            <a:r>
              <a:rPr sz="3200" spc="-5" dirty="0"/>
              <a:t>that</a:t>
            </a:r>
            <a:r>
              <a:rPr sz="3200" dirty="0"/>
              <a:t> </a:t>
            </a:r>
            <a:r>
              <a:rPr sz="3200" spc="-5" dirty="0"/>
              <a:t>provide assurance </a:t>
            </a:r>
            <a:r>
              <a:rPr sz="3200" dirty="0"/>
              <a:t> </a:t>
            </a:r>
            <a:r>
              <a:rPr sz="3200" spc="-5" dirty="0"/>
              <a:t>that the </a:t>
            </a:r>
            <a:r>
              <a:rPr sz="3200" dirty="0"/>
              <a:t>data and </a:t>
            </a:r>
            <a:r>
              <a:rPr sz="3200" spc="-5" dirty="0"/>
              <a:t>the reported results </a:t>
            </a:r>
            <a:r>
              <a:rPr sz="3200" spc="-765" dirty="0"/>
              <a:t> </a:t>
            </a:r>
            <a:r>
              <a:rPr sz="3200" spc="-5" dirty="0"/>
              <a:t>are</a:t>
            </a:r>
            <a:r>
              <a:rPr sz="3200" dirty="0"/>
              <a:t> </a:t>
            </a:r>
            <a:r>
              <a:rPr sz="3200" spc="-5" dirty="0"/>
              <a:t>credible,</a:t>
            </a:r>
            <a:r>
              <a:rPr sz="3200" spc="5" dirty="0"/>
              <a:t> </a:t>
            </a:r>
            <a:r>
              <a:rPr sz="3200" spc="-5" dirty="0"/>
              <a:t>accurate</a:t>
            </a:r>
            <a:r>
              <a:rPr sz="3200" dirty="0"/>
              <a:t> and</a:t>
            </a:r>
            <a:r>
              <a:rPr sz="3200" spc="-10" dirty="0"/>
              <a:t> </a:t>
            </a:r>
            <a:r>
              <a:rPr sz="3200" spc="-5" dirty="0"/>
              <a:t>that</a:t>
            </a:r>
            <a:r>
              <a:rPr sz="3200" dirty="0"/>
              <a:t> the </a:t>
            </a:r>
            <a:r>
              <a:rPr sz="3200" spc="5" dirty="0"/>
              <a:t> </a:t>
            </a:r>
            <a:r>
              <a:rPr sz="3200" spc="-5" dirty="0">
                <a:solidFill>
                  <a:srgbClr val="FF0000"/>
                </a:solidFill>
              </a:rPr>
              <a:t>rights,</a:t>
            </a:r>
            <a:r>
              <a:rPr sz="3200" spc="5" dirty="0">
                <a:solidFill>
                  <a:srgbClr val="FF0000"/>
                </a:solidFill>
              </a:rPr>
              <a:t> </a:t>
            </a:r>
            <a:r>
              <a:rPr sz="3200" spc="-5" dirty="0">
                <a:solidFill>
                  <a:srgbClr val="FF0000"/>
                </a:solidFill>
              </a:rPr>
              <a:t>integrity</a:t>
            </a:r>
            <a:r>
              <a:rPr sz="3200" spc="5" dirty="0">
                <a:solidFill>
                  <a:srgbClr val="FF0000"/>
                </a:solidFill>
              </a:rPr>
              <a:t> </a:t>
            </a:r>
            <a:r>
              <a:rPr sz="3200" spc="-5" dirty="0">
                <a:solidFill>
                  <a:srgbClr val="FF0000"/>
                </a:solidFill>
              </a:rPr>
              <a:t>and</a:t>
            </a:r>
            <a:r>
              <a:rPr sz="3200" spc="-10" dirty="0">
                <a:solidFill>
                  <a:srgbClr val="FF0000"/>
                </a:solidFill>
              </a:rPr>
              <a:t> </a:t>
            </a:r>
            <a:r>
              <a:rPr sz="3200" spc="-5" dirty="0">
                <a:solidFill>
                  <a:srgbClr val="FF0000"/>
                </a:solidFill>
              </a:rPr>
              <a:t>confidentiality</a:t>
            </a:r>
            <a:r>
              <a:rPr sz="3200" spc="5" dirty="0">
                <a:solidFill>
                  <a:srgbClr val="FF0000"/>
                </a:solidFill>
              </a:rPr>
              <a:t> </a:t>
            </a:r>
            <a:r>
              <a:rPr sz="3200" spc="-10" dirty="0"/>
              <a:t>of </a:t>
            </a:r>
            <a:r>
              <a:rPr sz="3200" spc="-765" dirty="0"/>
              <a:t> </a:t>
            </a:r>
            <a:r>
              <a:rPr sz="3200" dirty="0"/>
              <a:t>trial </a:t>
            </a:r>
            <a:r>
              <a:rPr sz="3200" spc="-5" dirty="0"/>
              <a:t>subjects</a:t>
            </a:r>
            <a:r>
              <a:rPr sz="3200" spc="5" dirty="0"/>
              <a:t> </a:t>
            </a:r>
            <a:r>
              <a:rPr sz="3200" spc="-5" dirty="0"/>
              <a:t>are</a:t>
            </a:r>
            <a:r>
              <a:rPr sz="3200" dirty="0"/>
              <a:t> </a:t>
            </a:r>
            <a:r>
              <a:rPr sz="3200" spc="-5" dirty="0"/>
              <a:t>protected.</a:t>
            </a:r>
            <a:endParaRPr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930" y="209258"/>
            <a:ext cx="1428571" cy="1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707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77870" y="636823"/>
            <a:ext cx="7137146" cy="936154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r>
              <a:rPr sz="6000" b="1" dirty="0">
                <a:solidFill>
                  <a:srgbClr val="FF0000"/>
                </a:solidFill>
              </a:rPr>
              <a:t>Why</a:t>
            </a:r>
            <a:r>
              <a:rPr sz="6000" b="1" spc="-30" dirty="0">
                <a:solidFill>
                  <a:srgbClr val="FF0000"/>
                </a:solidFill>
              </a:rPr>
              <a:t> </a:t>
            </a:r>
            <a:r>
              <a:rPr sz="6000" b="1" spc="-5" dirty="0">
                <a:solidFill>
                  <a:srgbClr val="FF0000"/>
                </a:solidFill>
              </a:rPr>
              <a:t>is</a:t>
            </a:r>
            <a:r>
              <a:rPr sz="6000" b="1" spc="-25" dirty="0">
                <a:solidFill>
                  <a:srgbClr val="FF0000"/>
                </a:solidFill>
              </a:rPr>
              <a:t> </a:t>
            </a:r>
            <a:r>
              <a:rPr sz="6000" b="1" spc="-5" dirty="0">
                <a:solidFill>
                  <a:srgbClr val="FF0000"/>
                </a:solidFill>
              </a:rPr>
              <a:t>it</a:t>
            </a:r>
            <a:r>
              <a:rPr sz="6000" b="1" spc="-35" dirty="0">
                <a:solidFill>
                  <a:srgbClr val="FF0000"/>
                </a:solidFill>
              </a:rPr>
              <a:t> </a:t>
            </a:r>
            <a:r>
              <a:rPr sz="6000" b="1" dirty="0">
                <a:solidFill>
                  <a:srgbClr val="FF0000"/>
                </a:solidFill>
              </a:rPr>
              <a:t>needed?</a:t>
            </a:r>
            <a:endParaRPr sz="6000" b="1" dirty="0"/>
          </a:p>
        </p:txBody>
      </p:sp>
      <p:sp>
        <p:nvSpPr>
          <p:cNvPr id="3" name="object 3"/>
          <p:cNvSpPr txBox="1"/>
          <p:nvPr/>
        </p:nvSpPr>
        <p:spPr>
          <a:xfrm>
            <a:off x="3277870" y="2444751"/>
            <a:ext cx="6515100" cy="3870161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469900" marR="5080" indent="-457200">
              <a:lnSpc>
                <a:spcPct val="90000"/>
              </a:lnSpc>
              <a:spcBef>
                <a:spcPts val="434"/>
              </a:spcBef>
              <a:buFont typeface="Arial" panose="020B0604020202020204" pitchFamily="34" charset="0"/>
              <a:buChar char="•"/>
            </a:pPr>
            <a:r>
              <a:rPr sz="4000" b="1" spc="-10" dirty="0">
                <a:solidFill>
                  <a:srgbClr val="002060"/>
                </a:solidFill>
                <a:latin typeface="Arial"/>
                <a:cs typeface="Arial"/>
              </a:rPr>
              <a:t>To </a:t>
            </a:r>
            <a:r>
              <a:rPr sz="4000" b="1" spc="-5" dirty="0">
                <a:solidFill>
                  <a:srgbClr val="002060"/>
                </a:solidFill>
                <a:latin typeface="Arial"/>
                <a:cs typeface="Arial"/>
              </a:rPr>
              <a:t>ensure </a:t>
            </a:r>
            <a:r>
              <a:rPr sz="4000" b="1" spc="-10" dirty="0">
                <a:solidFill>
                  <a:srgbClr val="002060"/>
                </a:solidFill>
                <a:latin typeface="Arial"/>
                <a:cs typeface="Arial"/>
              </a:rPr>
              <a:t>the </a:t>
            </a:r>
            <a:r>
              <a:rPr sz="4000" b="1" spc="-5" dirty="0">
                <a:solidFill>
                  <a:srgbClr val="FF0000"/>
                </a:solidFill>
                <a:latin typeface="Arial"/>
                <a:cs typeface="Arial"/>
              </a:rPr>
              <a:t>rights, </a:t>
            </a:r>
            <a:r>
              <a:rPr sz="4000" b="1" dirty="0">
                <a:solidFill>
                  <a:srgbClr val="FF0000"/>
                </a:solidFill>
                <a:latin typeface="Arial"/>
                <a:cs typeface="Arial"/>
              </a:rPr>
              <a:t>safety </a:t>
            </a:r>
            <a:r>
              <a:rPr sz="4000" b="1" spc="-5" dirty="0">
                <a:solidFill>
                  <a:srgbClr val="FF0000"/>
                </a:solidFill>
                <a:latin typeface="Arial"/>
                <a:cs typeface="Arial"/>
              </a:rPr>
              <a:t>and well </a:t>
            </a:r>
            <a:r>
              <a:rPr sz="4000" b="1" spc="-7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rgbClr val="FF0000"/>
                </a:solidFill>
                <a:latin typeface="Arial"/>
                <a:cs typeface="Arial"/>
              </a:rPr>
              <a:t>being</a:t>
            </a:r>
            <a:r>
              <a:rPr sz="40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002060"/>
                </a:solidFill>
                <a:latin typeface="Arial"/>
                <a:cs typeface="Arial"/>
              </a:rPr>
              <a:t>of</a:t>
            </a:r>
            <a:r>
              <a:rPr sz="4000" b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rgbClr val="002060"/>
                </a:solidFill>
                <a:latin typeface="Arial"/>
                <a:cs typeface="Arial"/>
              </a:rPr>
              <a:t>the</a:t>
            </a:r>
            <a:r>
              <a:rPr sz="4000" b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002060"/>
                </a:solidFill>
                <a:latin typeface="Arial"/>
                <a:cs typeface="Arial"/>
              </a:rPr>
              <a:t>trial </a:t>
            </a:r>
            <a:r>
              <a:rPr sz="4000" b="1" spc="-5" dirty="0">
                <a:solidFill>
                  <a:srgbClr val="002060"/>
                </a:solidFill>
                <a:latin typeface="Arial"/>
                <a:cs typeface="Arial"/>
              </a:rPr>
              <a:t>subjects</a:t>
            </a:r>
            <a:r>
              <a:rPr sz="4000" b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rgbClr val="002060"/>
                </a:solidFill>
                <a:latin typeface="Arial"/>
                <a:cs typeface="Arial"/>
              </a:rPr>
              <a:t>are </a:t>
            </a:r>
            <a:r>
              <a:rPr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rgbClr val="002060"/>
                </a:solidFill>
                <a:latin typeface="Arial"/>
                <a:cs typeface="Arial"/>
              </a:rPr>
              <a:t>protected</a:t>
            </a:r>
            <a:endParaRPr lang="en-US" sz="4000" b="1" spc="-5" dirty="0">
              <a:solidFill>
                <a:srgbClr val="002060"/>
              </a:solidFill>
              <a:latin typeface="Arial"/>
              <a:cs typeface="Arial"/>
            </a:endParaRPr>
          </a:p>
          <a:p>
            <a:pPr marL="469900" marR="5080" indent="-457200">
              <a:lnSpc>
                <a:spcPct val="90000"/>
              </a:lnSpc>
              <a:spcBef>
                <a:spcPts val="434"/>
              </a:spcBef>
              <a:buFont typeface="Arial" panose="020B0604020202020204" pitchFamily="34" charset="0"/>
              <a:buChar char="•"/>
            </a:pPr>
            <a:r>
              <a:rPr lang="en-US" sz="4000" b="1" spc="-5" dirty="0">
                <a:solidFill>
                  <a:srgbClr val="002060"/>
                </a:solidFill>
                <a:latin typeface="Arial"/>
                <a:cs typeface="Arial"/>
              </a:rPr>
              <a:t>Ensure the </a:t>
            </a:r>
            <a:r>
              <a:rPr lang="en-US" sz="4000" b="1" spc="-5" dirty="0">
                <a:solidFill>
                  <a:srgbClr val="FF0000"/>
                </a:solidFill>
                <a:latin typeface="Arial"/>
                <a:cs typeface="Arial"/>
              </a:rPr>
              <a:t>credibility</a:t>
            </a:r>
            <a:r>
              <a:rPr lang="en-US" sz="4000" b="1" spc="-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of clinical trial </a:t>
            </a:r>
            <a:r>
              <a:rPr lang="en-US" sz="4000" b="1" spc="-76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spc="-5" dirty="0">
                <a:solidFill>
                  <a:srgbClr val="002060"/>
                </a:solidFill>
                <a:latin typeface="Arial"/>
                <a:cs typeface="Arial"/>
              </a:rPr>
              <a:t>data</a:t>
            </a:r>
            <a:endParaRPr lang="en-US" sz="40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55600" marR="5080" indent="-342900">
              <a:lnSpc>
                <a:spcPct val="90000"/>
              </a:lnSpc>
              <a:spcBef>
                <a:spcPts val="434"/>
              </a:spcBef>
            </a:pPr>
            <a:endParaRPr sz="28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930" y="209258"/>
            <a:ext cx="1428571" cy="1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40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28110" y="304800"/>
            <a:ext cx="5423535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  <a:tabLst>
                <a:tab pos="2022475" algn="l"/>
              </a:tabLst>
            </a:pPr>
            <a:r>
              <a:rPr sz="4400" b="1" dirty="0">
                <a:solidFill>
                  <a:srgbClr val="FF0000"/>
                </a:solidFill>
              </a:rPr>
              <a:t>The</a:t>
            </a:r>
            <a:r>
              <a:rPr sz="4400" b="1" spc="5" dirty="0">
                <a:solidFill>
                  <a:srgbClr val="FF0000"/>
                </a:solidFill>
              </a:rPr>
              <a:t> </a:t>
            </a:r>
            <a:r>
              <a:rPr sz="4400" b="1" spc="-5" dirty="0">
                <a:solidFill>
                  <a:srgbClr val="FF0000"/>
                </a:solidFill>
              </a:rPr>
              <a:t>ICH	GCP</a:t>
            </a:r>
            <a:r>
              <a:rPr sz="4400" b="1" spc="-50" dirty="0">
                <a:solidFill>
                  <a:srgbClr val="FF0000"/>
                </a:solidFill>
              </a:rPr>
              <a:t> </a:t>
            </a:r>
            <a:r>
              <a:rPr sz="4400" b="1" spc="-5" dirty="0">
                <a:solidFill>
                  <a:srgbClr val="FF0000"/>
                </a:solidFill>
              </a:rPr>
              <a:t>guideline</a:t>
            </a:r>
            <a:endParaRPr sz="4400" b="1" dirty="0">
              <a:solidFill>
                <a:srgbClr val="FF0000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95079" y="1322434"/>
            <a:ext cx="8561579" cy="51629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marR="30480">
              <a:spcBef>
                <a:spcPts val="100"/>
              </a:spcBef>
            </a:pPr>
            <a:r>
              <a:rPr sz="2800" b="1" i="1" spc="-5" dirty="0">
                <a:solidFill>
                  <a:srgbClr val="00B050"/>
                </a:solidFill>
                <a:latin typeface="Arial"/>
                <a:cs typeface="Arial"/>
              </a:rPr>
              <a:t>Provide</a:t>
            </a:r>
            <a:r>
              <a:rPr sz="2800" b="1" i="1" spc="-10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800" b="1" i="1" dirty="0">
                <a:solidFill>
                  <a:srgbClr val="00B050"/>
                </a:solidFill>
                <a:latin typeface="Arial"/>
                <a:cs typeface="Arial"/>
              </a:rPr>
              <a:t>a</a:t>
            </a:r>
            <a:r>
              <a:rPr sz="2800" b="1" i="1" spc="-5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800" b="1" i="1" dirty="0">
                <a:solidFill>
                  <a:srgbClr val="00B050"/>
                </a:solidFill>
                <a:latin typeface="Arial"/>
                <a:cs typeface="Arial"/>
              </a:rPr>
              <a:t>unified</a:t>
            </a:r>
            <a:r>
              <a:rPr sz="2800" b="1" i="1" spc="10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00B050"/>
                </a:solidFill>
                <a:latin typeface="Arial"/>
                <a:cs typeface="Arial"/>
              </a:rPr>
              <a:t>standard</a:t>
            </a:r>
            <a:r>
              <a:rPr sz="2800" b="1" i="1" spc="5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800" b="1" i="1" dirty="0">
                <a:solidFill>
                  <a:srgbClr val="00B050"/>
                </a:solidFill>
                <a:latin typeface="Arial"/>
                <a:cs typeface="Arial"/>
              </a:rPr>
              <a:t>for</a:t>
            </a:r>
            <a:r>
              <a:rPr sz="2800" b="1" i="1" spc="-5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800" b="1" i="1" dirty="0">
                <a:solidFill>
                  <a:srgbClr val="00B050"/>
                </a:solidFill>
                <a:latin typeface="Arial"/>
                <a:cs typeface="Arial"/>
              </a:rPr>
              <a:t>the</a:t>
            </a:r>
            <a:r>
              <a:rPr sz="2800" b="1" i="1" spc="-5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800" b="1" i="1" spc="-5" dirty="0" smtClean="0">
                <a:solidFill>
                  <a:srgbClr val="00B050"/>
                </a:solidFill>
                <a:latin typeface="Arial"/>
                <a:cs typeface="Arial"/>
              </a:rPr>
              <a:t>EU,</a:t>
            </a:r>
            <a:r>
              <a:rPr lang="en-US" sz="2800" b="1" i="1" spc="5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800" b="1" i="1" spc="-5" dirty="0" smtClean="0">
                <a:solidFill>
                  <a:srgbClr val="00B050"/>
                </a:solidFill>
                <a:latin typeface="Arial"/>
                <a:cs typeface="Arial"/>
              </a:rPr>
              <a:t>Japan</a:t>
            </a:r>
            <a:r>
              <a:rPr sz="2800" b="1" i="1" dirty="0" smtClean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00B050"/>
                </a:solidFill>
                <a:latin typeface="Arial"/>
                <a:cs typeface="Arial"/>
              </a:rPr>
              <a:t>and</a:t>
            </a:r>
            <a:r>
              <a:rPr sz="2800" b="1" i="1" spc="10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00B050"/>
                </a:solidFill>
                <a:latin typeface="Arial"/>
                <a:cs typeface="Arial"/>
              </a:rPr>
              <a:t>USA </a:t>
            </a:r>
            <a:r>
              <a:rPr sz="2800" b="1" i="1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00B050"/>
                </a:solidFill>
                <a:latin typeface="Arial"/>
                <a:cs typeface="Arial"/>
              </a:rPr>
              <a:t>regions</a:t>
            </a:r>
            <a:r>
              <a:rPr sz="2800" b="1" i="1" spc="-10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800" b="1" i="1" dirty="0">
                <a:solidFill>
                  <a:srgbClr val="00B050"/>
                </a:solidFill>
                <a:latin typeface="Arial"/>
                <a:cs typeface="Arial"/>
              </a:rPr>
              <a:t>to </a:t>
            </a:r>
            <a:r>
              <a:rPr sz="2800" b="1" i="1" dirty="0">
                <a:solidFill>
                  <a:srgbClr val="00B050"/>
                </a:solidFill>
                <a:latin typeface="Arial"/>
                <a:cs typeface="Arial"/>
              </a:rPr>
              <a:t>facilitate</a:t>
            </a:r>
            <a:r>
              <a:rPr sz="2800" b="1" i="1" spc="-15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00B050"/>
                </a:solidFill>
                <a:latin typeface="Arial"/>
                <a:cs typeface="Arial"/>
              </a:rPr>
              <a:t>mutual</a:t>
            </a:r>
            <a:r>
              <a:rPr sz="2800" b="1" i="1" spc="5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00B050"/>
                </a:solidFill>
                <a:latin typeface="Arial"/>
                <a:cs typeface="Arial"/>
              </a:rPr>
              <a:t>acceptance</a:t>
            </a:r>
            <a:r>
              <a:rPr sz="2800" b="1" i="1" spc="-15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800" b="1" i="1" spc="5" dirty="0">
                <a:solidFill>
                  <a:srgbClr val="00B050"/>
                </a:solidFill>
                <a:latin typeface="Arial"/>
                <a:cs typeface="Arial"/>
              </a:rPr>
              <a:t>of</a:t>
            </a:r>
            <a:r>
              <a:rPr sz="2800" b="1" i="1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00B050"/>
                </a:solidFill>
                <a:latin typeface="Arial"/>
                <a:cs typeface="Arial"/>
              </a:rPr>
              <a:t>clinical</a:t>
            </a:r>
            <a:r>
              <a:rPr sz="2800" b="1" i="1" spc="10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00B050"/>
                </a:solidFill>
                <a:latin typeface="Arial"/>
                <a:cs typeface="Arial"/>
              </a:rPr>
              <a:t>trial</a:t>
            </a:r>
            <a:r>
              <a:rPr sz="2800" b="1" i="1" spc="5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00B050"/>
                </a:solidFill>
                <a:latin typeface="Arial"/>
                <a:cs typeface="Arial"/>
              </a:rPr>
              <a:t>data </a:t>
            </a:r>
            <a:r>
              <a:rPr sz="2800" b="1" i="1" spc="-484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800" b="1" i="1" dirty="0">
                <a:solidFill>
                  <a:srgbClr val="00B050"/>
                </a:solidFill>
                <a:latin typeface="Arial"/>
                <a:cs typeface="Arial"/>
              </a:rPr>
              <a:t>by</a:t>
            </a:r>
            <a:r>
              <a:rPr sz="2800" b="1" i="1" spc="-5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800" b="1" i="1" dirty="0">
                <a:solidFill>
                  <a:srgbClr val="00B050"/>
                </a:solidFill>
                <a:latin typeface="Arial"/>
                <a:cs typeface="Arial"/>
              </a:rPr>
              <a:t>the</a:t>
            </a:r>
            <a:r>
              <a:rPr sz="2800" b="1" i="1" spc="-5" dirty="0">
                <a:solidFill>
                  <a:srgbClr val="00B050"/>
                </a:solidFill>
                <a:latin typeface="Arial"/>
                <a:cs typeface="Arial"/>
              </a:rPr>
              <a:t> regulatory authorities</a:t>
            </a:r>
            <a:r>
              <a:rPr sz="2800" b="1" i="1" spc="5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800" b="1" i="1" dirty="0">
                <a:solidFill>
                  <a:srgbClr val="00B050"/>
                </a:solidFill>
                <a:latin typeface="Arial"/>
                <a:cs typeface="Arial"/>
              </a:rPr>
              <a:t>in</a:t>
            </a:r>
            <a:r>
              <a:rPr sz="2800" b="1" i="1" spc="5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00B050"/>
                </a:solidFill>
                <a:latin typeface="Arial"/>
                <a:cs typeface="Arial"/>
              </a:rPr>
              <a:t>these regions</a:t>
            </a:r>
            <a:r>
              <a:rPr sz="2800" i="1" spc="-5" dirty="0" smtClean="0">
                <a:solidFill>
                  <a:srgbClr val="00B050"/>
                </a:solidFill>
                <a:latin typeface="Arial"/>
                <a:cs typeface="Arial"/>
              </a:rPr>
              <a:t>.</a:t>
            </a:r>
            <a:endParaRPr lang="en-US" sz="2800" i="1" spc="-5" dirty="0" smtClean="0">
              <a:solidFill>
                <a:srgbClr val="00B050"/>
              </a:solidFill>
              <a:latin typeface="Arial"/>
              <a:cs typeface="Arial"/>
            </a:endParaRPr>
          </a:p>
          <a:p>
            <a:pPr marL="381000" marR="30480">
              <a:spcBef>
                <a:spcPts val="100"/>
              </a:spcBef>
            </a:pPr>
            <a:endParaRPr lang="en-US" sz="2800" dirty="0">
              <a:solidFill>
                <a:srgbClr val="00B050"/>
              </a:solidFill>
              <a:latin typeface="Arial"/>
              <a:cs typeface="Arial"/>
            </a:endParaRPr>
          </a:p>
          <a:p>
            <a:pPr marL="381000" marR="30480">
              <a:spcBef>
                <a:spcPts val="100"/>
              </a:spcBef>
            </a:pPr>
            <a:r>
              <a:rPr sz="2800" b="1" spc="-5" dirty="0" smtClean="0">
                <a:solidFill>
                  <a:srgbClr val="FF0000"/>
                </a:solidFill>
                <a:latin typeface="Arial"/>
                <a:cs typeface="Arial"/>
              </a:rPr>
              <a:t>?</a:t>
            </a:r>
            <a:r>
              <a:rPr sz="2800" b="1" spc="-5" dirty="0">
                <a:solidFill>
                  <a:srgbClr val="FF0000"/>
                </a:solidFill>
                <a:latin typeface="Arial"/>
                <a:cs typeface="Arial"/>
              </a:rPr>
              <a:t>The</a:t>
            </a:r>
            <a:r>
              <a:rPr sz="2800" b="1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Arial"/>
                <a:cs typeface="Arial"/>
              </a:rPr>
              <a:t>need</a:t>
            </a:r>
            <a:endParaRPr sz="2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381000" indent="-342900">
              <a:spcBef>
                <a:spcPts val="600"/>
              </a:spcBef>
              <a:buClr>
                <a:srgbClr val="0077EF"/>
              </a:buClr>
              <a:buSzPct val="85416"/>
              <a:buFont typeface="Arial" panose="020B0604020202020204" pitchFamily="34" charset="0"/>
              <a:buChar char="•"/>
              <a:tabLst>
                <a:tab pos="381000" algn="l"/>
              </a:tabLst>
            </a:pP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No</a:t>
            </a:r>
            <a:r>
              <a:rPr sz="2800" b="1" spc="-1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acceptance</a:t>
            </a:r>
            <a:r>
              <a:rPr sz="2800" b="1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2060"/>
                </a:solidFill>
                <a:latin typeface="Arial"/>
                <a:cs typeface="Arial"/>
              </a:rPr>
              <a:t>of</a:t>
            </a: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 foreign clinical</a:t>
            </a:r>
            <a:r>
              <a:rPr sz="2800" b="1" spc="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data</a:t>
            </a:r>
            <a:endParaRPr sz="28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1000" indent="-342900">
              <a:spcBef>
                <a:spcPts val="600"/>
              </a:spcBef>
              <a:buClr>
                <a:srgbClr val="0077EF"/>
              </a:buClr>
              <a:buSzPct val="85416"/>
              <a:buFont typeface="Arial" panose="020B0604020202020204" pitchFamily="34" charset="0"/>
              <a:buChar char="•"/>
              <a:tabLst>
                <a:tab pos="381000" algn="l"/>
              </a:tabLst>
            </a:pP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Regional</a:t>
            </a:r>
            <a:r>
              <a:rPr sz="2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variation </a:t>
            </a:r>
            <a:r>
              <a:rPr sz="2800" b="1" dirty="0">
                <a:solidFill>
                  <a:srgbClr val="002060"/>
                </a:solidFill>
                <a:latin typeface="Arial"/>
                <a:cs typeface="Arial"/>
              </a:rPr>
              <a:t>in</a:t>
            </a: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 reg guidelines</a:t>
            </a:r>
            <a:endParaRPr sz="28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1000" indent="-342900">
              <a:spcBef>
                <a:spcPts val="590"/>
              </a:spcBef>
              <a:buClr>
                <a:srgbClr val="0077EF"/>
              </a:buClr>
              <a:buSzPct val="85416"/>
              <a:buFont typeface="Arial" panose="020B0604020202020204" pitchFamily="34" charset="0"/>
              <a:buChar char="•"/>
              <a:tabLst>
                <a:tab pos="381000" algn="l"/>
              </a:tabLst>
            </a:pP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Escalating</a:t>
            </a:r>
            <a:r>
              <a:rPr sz="2800" b="1" spc="-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costs</a:t>
            </a:r>
            <a:endParaRPr sz="28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1000" indent="-342900">
              <a:spcBef>
                <a:spcPts val="600"/>
              </a:spcBef>
              <a:buClr>
                <a:srgbClr val="0077EF"/>
              </a:buClr>
              <a:buSzPct val="85416"/>
              <a:buFont typeface="Arial" panose="020B0604020202020204" pitchFamily="34" charset="0"/>
              <a:buChar char="•"/>
              <a:tabLst>
                <a:tab pos="381000" algn="l"/>
              </a:tabLst>
            </a:pP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Extended </a:t>
            </a:r>
            <a:r>
              <a:rPr sz="2800" b="1" dirty="0">
                <a:solidFill>
                  <a:srgbClr val="002060"/>
                </a:solidFill>
                <a:latin typeface="Arial"/>
                <a:cs typeface="Arial"/>
              </a:rPr>
              <a:t>time</a:t>
            </a:r>
            <a:r>
              <a:rPr sz="2800" b="1" spc="-1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2060"/>
                </a:solidFill>
                <a:latin typeface="Arial"/>
                <a:cs typeface="Arial"/>
              </a:rPr>
              <a:t>for</a:t>
            </a: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 registration</a:t>
            </a:r>
            <a:endParaRPr sz="28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1000" indent="-342900">
              <a:spcBef>
                <a:spcPts val="600"/>
              </a:spcBef>
              <a:buClr>
                <a:srgbClr val="0077EF"/>
              </a:buClr>
              <a:buSzPct val="85416"/>
              <a:buFont typeface="Arial" panose="020B0604020202020204" pitchFamily="34" charset="0"/>
              <a:buChar char="•"/>
              <a:tabLst>
                <a:tab pos="381000" algn="l"/>
              </a:tabLst>
            </a:pP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ICH region</a:t>
            </a:r>
            <a:r>
              <a:rPr sz="2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covers</a:t>
            </a:r>
            <a:r>
              <a:rPr sz="2800" b="1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85%</a:t>
            </a:r>
            <a:r>
              <a:rPr sz="2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of Pharm.</a:t>
            </a:r>
            <a:r>
              <a:rPr sz="2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sales</a:t>
            </a:r>
            <a:endParaRPr sz="28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930" y="209258"/>
            <a:ext cx="1428571" cy="1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225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77870" y="759934"/>
            <a:ext cx="3078480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r>
              <a:rPr sz="4400" b="1" dirty="0">
                <a:solidFill>
                  <a:srgbClr val="FF0000"/>
                </a:solidFill>
              </a:rPr>
              <a:t>What</a:t>
            </a:r>
            <a:r>
              <a:rPr sz="4400" b="1" spc="-50" dirty="0">
                <a:solidFill>
                  <a:srgbClr val="FF0000"/>
                </a:solidFill>
              </a:rPr>
              <a:t> </a:t>
            </a:r>
            <a:r>
              <a:rPr sz="4400" b="1" spc="-5" dirty="0">
                <a:solidFill>
                  <a:srgbClr val="FF0000"/>
                </a:solidFill>
              </a:rPr>
              <a:t>is</a:t>
            </a:r>
            <a:r>
              <a:rPr sz="4400" b="1" spc="-50" dirty="0">
                <a:solidFill>
                  <a:srgbClr val="FF0000"/>
                </a:solidFill>
              </a:rPr>
              <a:t> </a:t>
            </a:r>
            <a:r>
              <a:rPr sz="4400" b="1" spc="-5" dirty="0">
                <a:solidFill>
                  <a:srgbClr val="FF0000"/>
                </a:solidFill>
              </a:rPr>
              <a:t>ICH?</a:t>
            </a:r>
            <a:endParaRPr sz="4400" b="1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2362201" y="1765247"/>
            <a:ext cx="7704667" cy="345992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526540" marR="5080" indent="0">
              <a:spcBef>
                <a:spcPts val="100"/>
              </a:spcBef>
              <a:buNone/>
            </a:pPr>
            <a:r>
              <a:rPr sz="3200" spc="-5" dirty="0">
                <a:solidFill>
                  <a:srgbClr val="002060"/>
                </a:solidFill>
              </a:rPr>
              <a:t>ICH</a:t>
            </a:r>
            <a:r>
              <a:rPr sz="3200" spc="-15" dirty="0">
                <a:solidFill>
                  <a:srgbClr val="002060"/>
                </a:solidFill>
              </a:rPr>
              <a:t> </a:t>
            </a:r>
            <a:r>
              <a:rPr sz="3200" dirty="0">
                <a:solidFill>
                  <a:srgbClr val="002060"/>
                </a:solidFill>
              </a:rPr>
              <a:t>is</a:t>
            </a:r>
            <a:r>
              <a:rPr sz="3200" spc="5" dirty="0">
                <a:solidFill>
                  <a:srgbClr val="002060"/>
                </a:solidFill>
              </a:rPr>
              <a:t> </a:t>
            </a:r>
            <a:r>
              <a:rPr sz="3200" dirty="0">
                <a:solidFill>
                  <a:srgbClr val="002060"/>
                </a:solidFill>
              </a:rPr>
              <a:t>a </a:t>
            </a:r>
            <a:r>
              <a:rPr sz="3200" spc="-5" dirty="0">
                <a:solidFill>
                  <a:srgbClr val="002060"/>
                </a:solidFill>
              </a:rPr>
              <a:t>joint</a:t>
            </a:r>
            <a:r>
              <a:rPr sz="3200" spc="10" dirty="0">
                <a:solidFill>
                  <a:srgbClr val="002060"/>
                </a:solidFill>
              </a:rPr>
              <a:t> </a:t>
            </a:r>
            <a:r>
              <a:rPr sz="3200" spc="-5" dirty="0">
                <a:solidFill>
                  <a:srgbClr val="002060"/>
                </a:solidFill>
              </a:rPr>
              <a:t>initiative</a:t>
            </a:r>
            <a:r>
              <a:rPr sz="3200" dirty="0">
                <a:solidFill>
                  <a:srgbClr val="002060"/>
                </a:solidFill>
              </a:rPr>
              <a:t> </a:t>
            </a:r>
            <a:r>
              <a:rPr sz="3200" spc="-5" dirty="0">
                <a:solidFill>
                  <a:srgbClr val="002060"/>
                </a:solidFill>
              </a:rPr>
              <a:t>involving</a:t>
            </a:r>
            <a:r>
              <a:rPr sz="3200" spc="-10" dirty="0">
                <a:solidFill>
                  <a:srgbClr val="002060"/>
                </a:solidFill>
              </a:rPr>
              <a:t> </a:t>
            </a:r>
            <a:r>
              <a:rPr sz="3200" spc="-5" dirty="0">
                <a:solidFill>
                  <a:srgbClr val="002060"/>
                </a:solidFill>
              </a:rPr>
              <a:t>both </a:t>
            </a:r>
            <a:r>
              <a:rPr sz="3200" dirty="0">
                <a:solidFill>
                  <a:srgbClr val="002060"/>
                </a:solidFill>
              </a:rPr>
              <a:t> </a:t>
            </a:r>
            <a:r>
              <a:rPr sz="3200" spc="-5" dirty="0">
                <a:solidFill>
                  <a:srgbClr val="002060"/>
                </a:solidFill>
              </a:rPr>
              <a:t>the</a:t>
            </a:r>
            <a:r>
              <a:rPr sz="3200" dirty="0">
                <a:solidFill>
                  <a:srgbClr val="002060"/>
                </a:solidFill>
              </a:rPr>
              <a:t> </a:t>
            </a:r>
            <a:r>
              <a:rPr sz="3200" spc="-5" dirty="0">
                <a:solidFill>
                  <a:srgbClr val="002060"/>
                </a:solidFill>
              </a:rPr>
              <a:t>regulators</a:t>
            </a:r>
            <a:r>
              <a:rPr sz="3200" dirty="0">
                <a:solidFill>
                  <a:srgbClr val="002060"/>
                </a:solidFill>
              </a:rPr>
              <a:t> and</a:t>
            </a:r>
            <a:r>
              <a:rPr sz="3200" spc="-15" dirty="0">
                <a:solidFill>
                  <a:srgbClr val="002060"/>
                </a:solidFill>
              </a:rPr>
              <a:t> </a:t>
            </a:r>
            <a:r>
              <a:rPr sz="3200" spc="-5" dirty="0">
                <a:solidFill>
                  <a:srgbClr val="002060"/>
                </a:solidFill>
              </a:rPr>
              <a:t>the</a:t>
            </a:r>
            <a:r>
              <a:rPr sz="3200" dirty="0">
                <a:solidFill>
                  <a:srgbClr val="002060"/>
                </a:solidFill>
              </a:rPr>
              <a:t> </a:t>
            </a:r>
            <a:r>
              <a:rPr sz="3200" spc="-5" dirty="0">
                <a:solidFill>
                  <a:srgbClr val="002060"/>
                </a:solidFill>
              </a:rPr>
              <a:t>industry</a:t>
            </a:r>
            <a:r>
              <a:rPr sz="3200" dirty="0">
                <a:solidFill>
                  <a:srgbClr val="002060"/>
                </a:solidFill>
              </a:rPr>
              <a:t> as </a:t>
            </a:r>
            <a:r>
              <a:rPr sz="3200" spc="5" dirty="0">
                <a:solidFill>
                  <a:srgbClr val="002060"/>
                </a:solidFill>
              </a:rPr>
              <a:t> </a:t>
            </a:r>
            <a:r>
              <a:rPr sz="3200" spc="-5" dirty="0">
                <a:solidFill>
                  <a:srgbClr val="002060"/>
                </a:solidFill>
              </a:rPr>
              <a:t>equal</a:t>
            </a:r>
            <a:r>
              <a:rPr sz="3200" dirty="0">
                <a:solidFill>
                  <a:srgbClr val="002060"/>
                </a:solidFill>
              </a:rPr>
              <a:t> </a:t>
            </a:r>
            <a:r>
              <a:rPr sz="3200" spc="-5" dirty="0">
                <a:solidFill>
                  <a:srgbClr val="002060"/>
                </a:solidFill>
              </a:rPr>
              <a:t>partners</a:t>
            </a:r>
            <a:r>
              <a:rPr sz="3200" spc="5" dirty="0">
                <a:solidFill>
                  <a:srgbClr val="002060"/>
                </a:solidFill>
              </a:rPr>
              <a:t> in</a:t>
            </a:r>
            <a:r>
              <a:rPr sz="3200" spc="-15" dirty="0">
                <a:solidFill>
                  <a:srgbClr val="002060"/>
                </a:solidFill>
              </a:rPr>
              <a:t> </a:t>
            </a:r>
            <a:r>
              <a:rPr sz="3200" spc="-5" dirty="0">
                <a:solidFill>
                  <a:srgbClr val="002060"/>
                </a:solidFill>
              </a:rPr>
              <a:t>the</a:t>
            </a:r>
            <a:r>
              <a:rPr sz="3200" spc="5" dirty="0">
                <a:solidFill>
                  <a:srgbClr val="002060"/>
                </a:solidFill>
              </a:rPr>
              <a:t> </a:t>
            </a:r>
            <a:r>
              <a:rPr sz="3200" spc="-5" dirty="0">
                <a:solidFill>
                  <a:srgbClr val="002060"/>
                </a:solidFill>
              </a:rPr>
              <a:t>scientific</a:t>
            </a:r>
            <a:r>
              <a:rPr sz="3200" spc="-10" dirty="0">
                <a:solidFill>
                  <a:srgbClr val="002060"/>
                </a:solidFill>
              </a:rPr>
              <a:t> </a:t>
            </a:r>
            <a:r>
              <a:rPr sz="3200" spc="-5" dirty="0">
                <a:solidFill>
                  <a:srgbClr val="002060"/>
                </a:solidFill>
              </a:rPr>
              <a:t>and </a:t>
            </a:r>
            <a:r>
              <a:rPr sz="3200" dirty="0">
                <a:solidFill>
                  <a:srgbClr val="002060"/>
                </a:solidFill>
              </a:rPr>
              <a:t> </a:t>
            </a:r>
            <a:r>
              <a:rPr sz="3200" spc="-5" dirty="0">
                <a:solidFill>
                  <a:srgbClr val="002060"/>
                </a:solidFill>
              </a:rPr>
              <a:t>technical discussions</a:t>
            </a:r>
            <a:r>
              <a:rPr sz="3200" dirty="0">
                <a:solidFill>
                  <a:srgbClr val="002060"/>
                </a:solidFill>
              </a:rPr>
              <a:t> </a:t>
            </a:r>
            <a:r>
              <a:rPr sz="3200" spc="-10" dirty="0">
                <a:solidFill>
                  <a:srgbClr val="002060"/>
                </a:solidFill>
              </a:rPr>
              <a:t>of</a:t>
            </a:r>
            <a:r>
              <a:rPr sz="3200" dirty="0">
                <a:solidFill>
                  <a:srgbClr val="002060"/>
                </a:solidFill>
              </a:rPr>
              <a:t> </a:t>
            </a:r>
            <a:r>
              <a:rPr sz="3200" spc="-5" dirty="0">
                <a:solidFill>
                  <a:srgbClr val="002060"/>
                </a:solidFill>
              </a:rPr>
              <a:t>the</a:t>
            </a:r>
            <a:r>
              <a:rPr sz="3200" dirty="0">
                <a:solidFill>
                  <a:srgbClr val="002060"/>
                </a:solidFill>
              </a:rPr>
              <a:t> testing </a:t>
            </a:r>
            <a:r>
              <a:rPr sz="3200" spc="5" dirty="0">
                <a:solidFill>
                  <a:srgbClr val="002060"/>
                </a:solidFill>
              </a:rPr>
              <a:t> </a:t>
            </a:r>
            <a:r>
              <a:rPr sz="3200" spc="-5" dirty="0">
                <a:solidFill>
                  <a:srgbClr val="002060"/>
                </a:solidFill>
              </a:rPr>
              <a:t>procedures which are</a:t>
            </a:r>
            <a:r>
              <a:rPr sz="3200" dirty="0">
                <a:solidFill>
                  <a:srgbClr val="002060"/>
                </a:solidFill>
              </a:rPr>
              <a:t> </a:t>
            </a:r>
            <a:r>
              <a:rPr sz="3200" spc="-5" dirty="0">
                <a:solidFill>
                  <a:srgbClr val="002060"/>
                </a:solidFill>
              </a:rPr>
              <a:t>required to </a:t>
            </a:r>
            <a:r>
              <a:rPr sz="3200" dirty="0">
                <a:solidFill>
                  <a:srgbClr val="002060"/>
                </a:solidFill>
              </a:rPr>
              <a:t> </a:t>
            </a:r>
            <a:r>
              <a:rPr sz="3200" spc="-5" dirty="0">
                <a:solidFill>
                  <a:srgbClr val="002060"/>
                </a:solidFill>
              </a:rPr>
              <a:t>ensure and </a:t>
            </a:r>
            <a:r>
              <a:rPr sz="3200" dirty="0">
                <a:solidFill>
                  <a:srgbClr val="002060"/>
                </a:solidFill>
              </a:rPr>
              <a:t>assess </a:t>
            </a:r>
            <a:r>
              <a:rPr sz="3200" spc="-5" dirty="0">
                <a:solidFill>
                  <a:srgbClr val="002060"/>
                </a:solidFill>
              </a:rPr>
              <a:t>the </a:t>
            </a:r>
            <a:r>
              <a:rPr sz="3200" dirty="0">
                <a:solidFill>
                  <a:srgbClr val="002060"/>
                </a:solidFill>
              </a:rPr>
              <a:t>safety, </a:t>
            </a:r>
            <a:r>
              <a:rPr sz="3200" spc="-5" dirty="0">
                <a:solidFill>
                  <a:srgbClr val="002060"/>
                </a:solidFill>
              </a:rPr>
              <a:t>quality </a:t>
            </a:r>
            <a:r>
              <a:rPr sz="3200" spc="-765" dirty="0">
                <a:solidFill>
                  <a:srgbClr val="002060"/>
                </a:solidFill>
              </a:rPr>
              <a:t> </a:t>
            </a:r>
            <a:r>
              <a:rPr sz="3200" spc="-5" dirty="0">
                <a:solidFill>
                  <a:srgbClr val="002060"/>
                </a:solidFill>
              </a:rPr>
              <a:t>and </a:t>
            </a:r>
            <a:r>
              <a:rPr sz="3200" dirty="0">
                <a:solidFill>
                  <a:srgbClr val="002060"/>
                </a:solidFill>
              </a:rPr>
              <a:t>efficacy </a:t>
            </a:r>
            <a:r>
              <a:rPr sz="3200" spc="-10" dirty="0">
                <a:solidFill>
                  <a:srgbClr val="002060"/>
                </a:solidFill>
              </a:rPr>
              <a:t>of</a:t>
            </a:r>
            <a:r>
              <a:rPr sz="3200" spc="5" dirty="0">
                <a:solidFill>
                  <a:srgbClr val="002060"/>
                </a:solidFill>
              </a:rPr>
              <a:t> </a:t>
            </a:r>
            <a:r>
              <a:rPr sz="3200" spc="-5" dirty="0">
                <a:solidFill>
                  <a:srgbClr val="002060"/>
                </a:solidFill>
              </a:rPr>
              <a:t>medicines.</a:t>
            </a:r>
            <a:endParaRPr sz="3200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930" y="209258"/>
            <a:ext cx="1428571" cy="1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510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45914" y="381000"/>
            <a:ext cx="5105400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r>
              <a:rPr sz="4400" b="1" dirty="0">
                <a:solidFill>
                  <a:srgbClr val="FF0000"/>
                </a:solidFill>
              </a:rPr>
              <a:t>How</a:t>
            </a:r>
            <a:r>
              <a:rPr sz="4400" b="1" spc="-30" dirty="0">
                <a:solidFill>
                  <a:srgbClr val="FF0000"/>
                </a:solidFill>
              </a:rPr>
              <a:t> </a:t>
            </a:r>
            <a:r>
              <a:rPr sz="4400" b="1" dirty="0">
                <a:solidFill>
                  <a:srgbClr val="FF0000"/>
                </a:solidFill>
              </a:rPr>
              <a:t>did</a:t>
            </a:r>
            <a:r>
              <a:rPr sz="4400" b="1" spc="-20" dirty="0">
                <a:solidFill>
                  <a:srgbClr val="FF0000"/>
                </a:solidFill>
              </a:rPr>
              <a:t> </a:t>
            </a:r>
            <a:r>
              <a:rPr sz="4400" b="1" spc="-5" dirty="0">
                <a:solidFill>
                  <a:srgbClr val="FF0000"/>
                </a:solidFill>
              </a:rPr>
              <a:t>it</a:t>
            </a:r>
            <a:r>
              <a:rPr sz="4400" b="1" spc="-30" dirty="0">
                <a:solidFill>
                  <a:srgbClr val="FF0000"/>
                </a:solidFill>
              </a:rPr>
              <a:t> </a:t>
            </a:r>
            <a:r>
              <a:rPr sz="4400" b="1" spc="-5" dirty="0">
                <a:solidFill>
                  <a:srgbClr val="FF0000"/>
                </a:solidFill>
              </a:rPr>
              <a:t>evolve?</a:t>
            </a:r>
            <a:endParaRPr sz="4400" b="1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71801" y="1600201"/>
            <a:ext cx="7453629" cy="466999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424940">
              <a:spcBef>
                <a:spcPts val="459"/>
              </a:spcBef>
            </a:pPr>
            <a:r>
              <a:rPr sz="2800" b="1" spc="-5" dirty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The</a:t>
            </a:r>
            <a:r>
              <a:rPr sz="2800" b="1" spc="-15" dirty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need</a:t>
            </a:r>
            <a:r>
              <a:rPr sz="2800" b="1" spc="-15" dirty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to</a:t>
            </a:r>
            <a:r>
              <a:rPr sz="2800" b="1" spc="-25" dirty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harmonize</a:t>
            </a:r>
            <a:r>
              <a:rPr lang="en-US" sz="2800" b="1" spc="-5" dirty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 ??</a:t>
            </a:r>
            <a:endParaRPr sz="2800" dirty="0">
              <a:solidFill>
                <a:prstClr val="black">
                  <a:lumMod val="65000"/>
                  <a:lumOff val="35000"/>
                </a:prstClr>
              </a:solidFill>
              <a:latin typeface="Arial"/>
              <a:cs typeface="Arial"/>
            </a:endParaRPr>
          </a:p>
          <a:p>
            <a:pPr marL="38100" marR="416559">
              <a:lnSpc>
                <a:spcPts val="3020"/>
              </a:lnSpc>
              <a:spcBef>
                <a:spcPts val="745"/>
              </a:spcBef>
              <a:buClr>
                <a:srgbClr val="0077EF"/>
              </a:buClr>
              <a:buSzPct val="83928"/>
              <a:tabLst>
                <a:tab pos="381000" algn="l"/>
              </a:tabLst>
            </a:pPr>
            <a:r>
              <a:rPr sz="2800" b="1" spc="-5" dirty="0">
                <a:solidFill>
                  <a:srgbClr val="D64A3B"/>
                </a:solidFill>
                <a:latin typeface="Arial"/>
                <a:cs typeface="Arial"/>
              </a:rPr>
              <a:t>Public disasters, serious fraud </a:t>
            </a:r>
            <a:r>
              <a:rPr sz="2800" b="1" dirty="0">
                <a:solidFill>
                  <a:srgbClr val="D64A3B"/>
                </a:solidFill>
                <a:latin typeface="Arial"/>
                <a:cs typeface="Arial"/>
              </a:rPr>
              <a:t>and </a:t>
            </a:r>
            <a:r>
              <a:rPr sz="2800" b="1" spc="-765" dirty="0">
                <a:solidFill>
                  <a:srgbClr val="D64A3B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D64A3B"/>
                </a:solidFill>
                <a:latin typeface="Arial"/>
                <a:cs typeface="Arial"/>
              </a:rPr>
              <a:t>abuse</a:t>
            </a:r>
            <a:r>
              <a:rPr sz="2800" b="1" spc="-15" dirty="0">
                <a:solidFill>
                  <a:srgbClr val="D64A3B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D64A3B"/>
                </a:solidFill>
                <a:latin typeface="Arial"/>
                <a:cs typeface="Arial"/>
              </a:rPr>
              <a:t>of</a:t>
            </a:r>
            <a:r>
              <a:rPr sz="2800" b="1" spc="5" dirty="0">
                <a:solidFill>
                  <a:srgbClr val="D64A3B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D64A3B"/>
                </a:solidFill>
                <a:latin typeface="Arial"/>
                <a:cs typeface="Arial"/>
              </a:rPr>
              <a:t>human </a:t>
            </a:r>
            <a:r>
              <a:rPr sz="2800" b="1" spc="-5" dirty="0">
                <a:solidFill>
                  <a:srgbClr val="D64A3B"/>
                </a:solidFill>
                <a:latin typeface="Arial"/>
                <a:cs typeface="Arial"/>
              </a:rPr>
              <a:t>rights.</a:t>
            </a:r>
            <a:endParaRPr sz="2800" dirty="0">
              <a:solidFill>
                <a:srgbClr val="D64A3B"/>
              </a:solidFill>
              <a:latin typeface="Arial"/>
              <a:cs typeface="Arial"/>
            </a:endParaRPr>
          </a:p>
          <a:p>
            <a:pPr marL="495300" marR="396875" indent="-457200">
              <a:lnSpc>
                <a:spcPts val="3030"/>
              </a:lnSpc>
              <a:spcBef>
                <a:spcPts val="690"/>
              </a:spcBef>
              <a:buClr>
                <a:srgbClr val="0077EF"/>
              </a:buClr>
              <a:buSzPct val="83928"/>
              <a:buFont typeface="Arial" panose="020B0604020202020204" pitchFamily="34" charset="0"/>
              <a:buChar char="•"/>
              <a:tabLst>
                <a:tab pos="479425" algn="l"/>
                <a:tab pos="480059" algn="l"/>
              </a:tabLst>
            </a:pPr>
            <a:r>
              <a:rPr sz="2800" b="1" spc="-5" dirty="0">
                <a:solidFill>
                  <a:srgbClr val="0070C0"/>
                </a:solidFill>
                <a:latin typeface="Arial"/>
                <a:cs typeface="Arial"/>
              </a:rPr>
              <a:t>Trials </a:t>
            </a:r>
            <a:r>
              <a:rPr sz="2800" b="1" spc="-10" dirty="0">
                <a:solidFill>
                  <a:srgbClr val="0070C0"/>
                </a:solidFill>
                <a:latin typeface="Arial"/>
                <a:cs typeface="Arial"/>
              </a:rPr>
              <a:t>of </a:t>
            </a:r>
            <a:r>
              <a:rPr sz="2800" b="1" spc="-5" dirty="0">
                <a:solidFill>
                  <a:srgbClr val="0070C0"/>
                </a:solidFill>
                <a:latin typeface="Arial"/>
                <a:cs typeface="Arial"/>
              </a:rPr>
              <a:t>War criminals-Nuremberg </a:t>
            </a:r>
            <a:r>
              <a:rPr sz="2800" b="1" spc="-76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70C0"/>
                </a:solidFill>
                <a:latin typeface="Arial"/>
                <a:cs typeface="Arial"/>
              </a:rPr>
              <a:t>code</a:t>
            </a:r>
            <a:r>
              <a:rPr sz="2800" b="1" dirty="0">
                <a:solidFill>
                  <a:srgbClr val="0070C0"/>
                </a:solidFill>
                <a:latin typeface="Arial"/>
                <a:cs typeface="Arial"/>
              </a:rPr>
              <a:t> 1949</a:t>
            </a:r>
            <a:endParaRPr sz="2800" dirty="0">
              <a:solidFill>
                <a:srgbClr val="0070C0"/>
              </a:solidFill>
              <a:latin typeface="Arial"/>
              <a:cs typeface="Arial"/>
            </a:endParaRPr>
          </a:p>
          <a:p>
            <a:pPr marL="495300" marR="182245" indent="-457200">
              <a:lnSpc>
                <a:spcPts val="3030"/>
              </a:lnSpc>
              <a:spcBef>
                <a:spcPts val="680"/>
              </a:spcBef>
              <a:buClr>
                <a:srgbClr val="0077EF"/>
              </a:buClr>
              <a:buSzPct val="83928"/>
              <a:buFont typeface="Arial" panose="020B0604020202020204" pitchFamily="34" charset="0"/>
              <a:buChar char="•"/>
              <a:tabLst>
                <a:tab pos="381000" algn="l"/>
              </a:tabLst>
            </a:pPr>
            <a:r>
              <a:rPr sz="2800" b="1" spc="-5" dirty="0">
                <a:solidFill>
                  <a:srgbClr val="0070C0"/>
                </a:solidFill>
                <a:latin typeface="Arial"/>
                <a:cs typeface="Arial"/>
              </a:rPr>
              <a:t>Thalidomide-</a:t>
            </a:r>
            <a:r>
              <a:rPr sz="2800" b="1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70C0"/>
                </a:solidFill>
                <a:latin typeface="Arial"/>
                <a:cs typeface="Arial"/>
              </a:rPr>
              <a:t>Declaration</a:t>
            </a:r>
            <a:r>
              <a:rPr sz="2800" b="1" spc="-2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70C0"/>
                </a:solidFill>
                <a:latin typeface="Arial"/>
                <a:cs typeface="Arial"/>
              </a:rPr>
              <a:t>of</a:t>
            </a:r>
            <a:r>
              <a:rPr sz="2800" b="1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70C0"/>
                </a:solidFill>
                <a:latin typeface="Arial"/>
                <a:cs typeface="Arial"/>
              </a:rPr>
              <a:t>Helsinki </a:t>
            </a:r>
            <a:r>
              <a:rPr sz="2800" b="1" spc="-76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70C0"/>
                </a:solidFill>
                <a:latin typeface="Arial"/>
                <a:cs typeface="Arial"/>
              </a:rPr>
              <a:t>1964</a:t>
            </a:r>
            <a:endParaRPr sz="2800" dirty="0">
              <a:solidFill>
                <a:srgbClr val="0070C0"/>
              </a:solidFill>
              <a:latin typeface="Arial"/>
              <a:cs typeface="Arial"/>
            </a:endParaRPr>
          </a:p>
          <a:p>
            <a:pPr marL="495300" marR="30480" indent="-457200">
              <a:lnSpc>
                <a:spcPct val="90300"/>
              </a:lnSpc>
              <a:spcBef>
                <a:spcPts val="440"/>
              </a:spcBef>
              <a:buClr>
                <a:srgbClr val="0077EF"/>
              </a:buClr>
              <a:buSzPct val="83928"/>
              <a:buFont typeface="Arial" panose="020B0604020202020204" pitchFamily="34" charset="0"/>
              <a:buChar char="•"/>
              <a:tabLst>
                <a:tab pos="381000" algn="l"/>
              </a:tabLst>
            </a:pPr>
            <a:r>
              <a:rPr sz="2800" b="1" spc="-5" dirty="0">
                <a:solidFill>
                  <a:srgbClr val="0070C0"/>
                </a:solidFill>
                <a:latin typeface="Arial"/>
                <a:cs typeface="Arial"/>
              </a:rPr>
              <a:t>Belmont report </a:t>
            </a:r>
            <a:r>
              <a:rPr sz="2800" b="1" dirty="0">
                <a:solidFill>
                  <a:srgbClr val="0070C0"/>
                </a:solidFill>
                <a:latin typeface="Arial"/>
                <a:cs typeface="Arial"/>
              </a:rPr>
              <a:t>1978( </a:t>
            </a:r>
            <a:r>
              <a:rPr sz="2800" b="1" spc="-5" dirty="0">
                <a:solidFill>
                  <a:srgbClr val="0070C0"/>
                </a:solidFill>
                <a:latin typeface="Arial"/>
                <a:cs typeface="Arial"/>
              </a:rPr>
              <a:t>Ethical Principles and </a:t>
            </a:r>
            <a:r>
              <a:rPr sz="2800" b="1" spc="-54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70C0"/>
                </a:solidFill>
                <a:latin typeface="Arial"/>
                <a:cs typeface="Arial"/>
              </a:rPr>
              <a:t>guidelines</a:t>
            </a:r>
            <a:r>
              <a:rPr sz="2800" b="1" dirty="0">
                <a:solidFill>
                  <a:srgbClr val="0070C0"/>
                </a:solidFill>
                <a:latin typeface="Arial"/>
                <a:cs typeface="Arial"/>
              </a:rPr>
              <a:t> for </a:t>
            </a:r>
            <a:r>
              <a:rPr sz="2800" b="1" spc="-5" dirty="0">
                <a:solidFill>
                  <a:srgbClr val="0070C0"/>
                </a:solidFill>
                <a:latin typeface="Arial"/>
                <a:cs typeface="Arial"/>
              </a:rPr>
              <a:t>the</a:t>
            </a:r>
            <a:r>
              <a:rPr sz="2800" b="1" spc="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70C0"/>
                </a:solidFill>
                <a:latin typeface="Arial"/>
                <a:cs typeface="Arial"/>
              </a:rPr>
              <a:t>protection</a:t>
            </a:r>
            <a:r>
              <a:rPr sz="2800" b="1" spc="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70C0"/>
                </a:solidFill>
                <a:latin typeface="Arial"/>
                <a:cs typeface="Arial"/>
              </a:rPr>
              <a:t>of</a:t>
            </a:r>
            <a:r>
              <a:rPr sz="2800" b="1" spc="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70C0"/>
                </a:solidFill>
                <a:latin typeface="Arial"/>
                <a:cs typeface="Arial"/>
              </a:rPr>
              <a:t>human subjects</a:t>
            </a:r>
            <a:r>
              <a:rPr sz="2800" b="1" spc="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70C0"/>
                </a:solidFill>
                <a:latin typeface="Arial"/>
                <a:cs typeface="Arial"/>
              </a:rPr>
              <a:t>of </a:t>
            </a:r>
            <a:r>
              <a:rPr sz="2800" b="1" dirty="0">
                <a:solidFill>
                  <a:srgbClr val="0070C0"/>
                </a:solidFill>
                <a:latin typeface="Arial"/>
                <a:cs typeface="Arial"/>
              </a:rPr>
              <a:t> research)-</a:t>
            </a:r>
            <a:r>
              <a:rPr sz="2800" dirty="0">
                <a:solidFill>
                  <a:srgbClr val="0070C0"/>
                </a:solidFill>
                <a:latin typeface="Arial MT"/>
                <a:cs typeface="Arial MT"/>
              </a:rPr>
              <a:t>Tuskegee</a:t>
            </a:r>
            <a:r>
              <a:rPr sz="2800" spc="-5" dirty="0">
                <a:solidFill>
                  <a:srgbClr val="0070C0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70C0"/>
                </a:solidFill>
                <a:latin typeface="Arial MT"/>
                <a:cs typeface="Arial MT"/>
              </a:rPr>
              <a:t>syphilis study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930" y="209258"/>
            <a:ext cx="1428571" cy="1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562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77870" y="759934"/>
            <a:ext cx="1979930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r>
              <a:rPr sz="4400" b="1" dirty="0">
                <a:solidFill>
                  <a:srgbClr val="FF0000"/>
                </a:solidFill>
              </a:rPr>
              <a:t>H</a:t>
            </a:r>
            <a:r>
              <a:rPr sz="4400" b="1" spc="-5" dirty="0">
                <a:solidFill>
                  <a:srgbClr val="FF0000"/>
                </a:solidFill>
              </a:rPr>
              <a:t>ist</a:t>
            </a:r>
            <a:r>
              <a:rPr sz="4400" b="1" spc="5" dirty="0">
                <a:solidFill>
                  <a:srgbClr val="FF0000"/>
                </a:solidFill>
              </a:rPr>
              <a:t>o</a:t>
            </a:r>
            <a:r>
              <a:rPr sz="4400" b="1" spc="-10" dirty="0">
                <a:solidFill>
                  <a:srgbClr val="FF0000"/>
                </a:solidFill>
              </a:rPr>
              <a:t>r</a:t>
            </a:r>
            <a:r>
              <a:rPr sz="4400" b="1" dirty="0">
                <a:solidFill>
                  <a:srgbClr val="FF0000"/>
                </a:solidFill>
              </a:rPr>
              <a:t>y</a:t>
            </a:r>
            <a:endParaRPr sz="4400" b="1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/>
          </p:nvPr>
        </p:nvGraphicFramePr>
        <p:xfrm>
          <a:off x="3429000" y="2057062"/>
          <a:ext cx="6657974" cy="29910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20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359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91239">
                <a:tc>
                  <a:txBody>
                    <a:bodyPr/>
                    <a:lstStyle/>
                    <a:p>
                      <a:pPr marL="31750">
                        <a:lnSpc>
                          <a:spcPts val="2655"/>
                        </a:lnSpc>
                      </a:pP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1962</a:t>
                      </a:r>
                      <a:endParaRPr sz="24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ts val="2655"/>
                        </a:lnSpc>
                      </a:pP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US</a:t>
                      </a:r>
                      <a:r>
                        <a:rPr sz="2400" b="1" spc="-1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FDA</a:t>
                      </a:r>
                      <a:r>
                        <a:rPr sz="2400" b="1" spc="-1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IND</a:t>
                      </a:r>
                      <a:r>
                        <a:rPr sz="2400" b="1" spc="-1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Guidelines</a:t>
                      </a:r>
                      <a:endParaRPr sz="240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19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1964</a:t>
                      </a:r>
                      <a:endParaRPr sz="24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Declaration</a:t>
                      </a:r>
                      <a:r>
                        <a:rPr sz="2400" b="1" spc="-2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2400" b="1" spc="-2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Helsinki</a:t>
                      </a:r>
                      <a:endParaRPr sz="24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2159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1968</a:t>
                      </a:r>
                      <a:endParaRPr sz="240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Committee</a:t>
                      </a:r>
                      <a:r>
                        <a:rPr sz="2400" b="1" spc="-1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Safety </a:t>
                      </a:r>
                      <a:r>
                        <a:rPr sz="2400" b="1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Medicines,</a:t>
                      </a:r>
                      <a:r>
                        <a:rPr sz="2400" b="1" spc="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uk</a:t>
                      </a:r>
                      <a:endParaRPr sz="24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2159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132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1978</a:t>
                      </a:r>
                      <a:endParaRPr sz="240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GCP,</a:t>
                      </a:r>
                      <a:r>
                        <a:rPr sz="2400" b="1" spc="-2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US</a:t>
                      </a:r>
                      <a:r>
                        <a:rPr sz="2400" b="1" spc="-2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FDA</a:t>
                      </a:r>
                      <a:endParaRPr sz="24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2159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132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1991</a:t>
                      </a:r>
                      <a:endParaRPr sz="240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GCP,</a:t>
                      </a:r>
                      <a:r>
                        <a:rPr sz="2400" b="1" spc="-2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Europe</a:t>
                      </a:r>
                      <a:endParaRPr sz="24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20955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1996</a:t>
                      </a:r>
                      <a:endParaRPr sz="240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ICH</a:t>
                      </a:r>
                      <a:r>
                        <a:rPr sz="2400" b="1" spc="-4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GCP</a:t>
                      </a:r>
                      <a:endParaRPr sz="24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2159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91239">
                <a:tc>
                  <a:txBody>
                    <a:bodyPr/>
                    <a:lstStyle/>
                    <a:p>
                      <a:pPr marL="31750">
                        <a:lnSpc>
                          <a:spcPts val="2810"/>
                        </a:lnSpc>
                        <a:spcBef>
                          <a:spcPts val="170"/>
                        </a:spcBef>
                      </a:pP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1997</a:t>
                      </a:r>
                      <a:endParaRPr sz="240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ts val="2810"/>
                        </a:lnSpc>
                        <a:spcBef>
                          <a:spcPts val="170"/>
                        </a:spcBef>
                      </a:pP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ICH</a:t>
                      </a:r>
                      <a:r>
                        <a:rPr sz="2400" b="1" spc="-20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GCP</a:t>
                      </a:r>
                      <a:r>
                        <a:rPr sz="2400" b="1" spc="-1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Arial"/>
                          <a:cs typeface="Arial"/>
                        </a:rPr>
                        <a:t>Guideline</a:t>
                      </a:r>
                      <a:endParaRPr sz="240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2159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930" y="209258"/>
            <a:ext cx="1428571" cy="1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071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77871" y="524012"/>
            <a:ext cx="5384163" cy="628377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5" dirty="0">
                <a:solidFill>
                  <a:srgbClr val="FF0000"/>
                </a:solidFill>
              </a:rPr>
              <a:t>When</a:t>
            </a:r>
            <a:r>
              <a:rPr b="1" spc="-25" dirty="0">
                <a:solidFill>
                  <a:srgbClr val="FF0000"/>
                </a:solidFill>
              </a:rPr>
              <a:t> </a:t>
            </a:r>
            <a:r>
              <a:rPr b="1" spc="-5" dirty="0">
                <a:solidFill>
                  <a:srgbClr val="FF0000"/>
                </a:solidFill>
              </a:rPr>
              <a:t>did</a:t>
            </a:r>
            <a:r>
              <a:rPr b="1" spc="-20" dirty="0">
                <a:solidFill>
                  <a:srgbClr val="FF0000"/>
                </a:solidFill>
              </a:rPr>
              <a:t> </a:t>
            </a:r>
            <a:r>
              <a:rPr b="1" spc="-5" dirty="0">
                <a:solidFill>
                  <a:srgbClr val="FF0000"/>
                </a:solidFill>
              </a:rPr>
              <a:t>it</a:t>
            </a:r>
            <a:r>
              <a:rPr b="1" spc="-30" dirty="0">
                <a:solidFill>
                  <a:srgbClr val="FF0000"/>
                </a:solidFill>
              </a:rPr>
              <a:t> </a:t>
            </a:r>
            <a:r>
              <a:rPr b="1" spc="-5" dirty="0">
                <a:solidFill>
                  <a:srgbClr val="FF0000"/>
                </a:solidFill>
              </a:rPr>
              <a:t>begin?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52471" y="1926591"/>
            <a:ext cx="4930775" cy="1055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5280" marR="30480" indent="-297180">
              <a:lnSpc>
                <a:spcPct val="120800"/>
              </a:lnSpc>
              <a:spcBef>
                <a:spcPts val="100"/>
              </a:spcBef>
            </a:pPr>
            <a:r>
              <a:rPr sz="3525" spc="-30" baseline="7092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2060"/>
                </a:solidFill>
                <a:latin typeface="Arial"/>
                <a:cs typeface="Arial"/>
              </a:rPr>
              <a:t>I</a:t>
            </a:r>
            <a:r>
              <a:rPr sz="2400" b="1" baseline="29513" dirty="0">
                <a:solidFill>
                  <a:srgbClr val="002060"/>
                </a:solidFill>
                <a:latin typeface="Arial"/>
                <a:cs typeface="Arial"/>
              </a:rPr>
              <a:t>st </a:t>
            </a: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conf. </a:t>
            </a:r>
            <a:r>
              <a:rPr sz="2800" b="1" dirty="0">
                <a:solidFill>
                  <a:srgbClr val="002060"/>
                </a:solidFill>
                <a:latin typeface="Arial"/>
                <a:cs typeface="Arial"/>
              </a:rPr>
              <a:t>in</a:t>
            </a:r>
            <a:r>
              <a:rPr sz="2800" b="1" spc="-2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2060"/>
                </a:solidFill>
                <a:latin typeface="Arial"/>
                <a:cs typeface="Arial"/>
              </a:rPr>
              <a:t>1990</a:t>
            </a: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2060"/>
                </a:solidFill>
                <a:latin typeface="Arial"/>
                <a:cs typeface="Arial"/>
              </a:rPr>
              <a:t>in</a:t>
            </a: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 Brussels </a:t>
            </a:r>
            <a:r>
              <a:rPr sz="2800" b="1" spc="-76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2060"/>
                </a:solidFill>
                <a:latin typeface="Arial"/>
                <a:cs typeface="Arial"/>
              </a:rPr>
              <a:t>3 </a:t>
            </a: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regions</a:t>
            </a:r>
            <a:r>
              <a:rPr sz="2800" b="1" spc="-1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participated</a:t>
            </a:r>
            <a:endParaRPr sz="28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77870" y="4076700"/>
            <a:ext cx="40068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Representatives</a:t>
            </a:r>
            <a:r>
              <a:rPr sz="2800" b="1" spc="-1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from</a:t>
            </a:r>
            <a:endParaRPr sz="28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239000" y="3352800"/>
            <a:ext cx="1219200" cy="914400"/>
          </a:xfrm>
          <a:custGeom>
            <a:avLst/>
            <a:gdLst/>
            <a:ahLst/>
            <a:cxnLst/>
            <a:rect l="l" t="t" r="r" b="b"/>
            <a:pathLst>
              <a:path w="1219200" h="914400">
                <a:moveTo>
                  <a:pt x="0" y="914400"/>
                </a:moveTo>
                <a:lnTo>
                  <a:pt x="990600" y="0"/>
                </a:lnTo>
              </a:path>
              <a:path w="1219200" h="914400">
                <a:moveTo>
                  <a:pt x="76200" y="914400"/>
                </a:moveTo>
                <a:lnTo>
                  <a:pt x="1219200" y="914400"/>
                </a:lnTo>
              </a:path>
            </a:pathLst>
          </a:cu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>
              <a:solidFill>
                <a:srgbClr val="002060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7239000" y="4343400"/>
            <a:ext cx="1143000" cy="838200"/>
          </a:xfrm>
          <a:custGeom>
            <a:avLst/>
            <a:gdLst/>
            <a:ahLst/>
            <a:cxnLst/>
            <a:rect l="l" t="t" r="r" b="b"/>
            <a:pathLst>
              <a:path w="1143000" h="838200">
                <a:moveTo>
                  <a:pt x="0" y="0"/>
                </a:moveTo>
                <a:lnTo>
                  <a:pt x="1143000" y="838200"/>
                </a:lnTo>
              </a:path>
            </a:pathLst>
          </a:cu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98475" y="2962474"/>
            <a:ext cx="1295400" cy="32060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sz="2000" spc="-5" dirty="0">
                <a:solidFill>
                  <a:srgbClr val="002060"/>
                </a:solidFill>
                <a:latin typeface="Arial"/>
                <a:cs typeface="Arial"/>
              </a:rPr>
              <a:t>Industry</a:t>
            </a:r>
            <a:endParaRPr sz="20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662034" y="4076701"/>
            <a:ext cx="1141731" cy="32060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dirty="0">
                <a:solidFill>
                  <a:srgbClr val="002060"/>
                </a:solidFill>
                <a:latin typeface="Arial MT"/>
                <a:cs typeface="Arial MT"/>
              </a:rPr>
              <a:t>Ac</a:t>
            </a:r>
            <a:r>
              <a:rPr sz="2000" spc="-15" dirty="0">
                <a:solidFill>
                  <a:srgbClr val="002060"/>
                </a:solidFill>
                <a:latin typeface="Arial MT"/>
                <a:cs typeface="Arial MT"/>
              </a:rPr>
              <a:t>a</a:t>
            </a:r>
            <a:r>
              <a:rPr sz="2000" spc="-5" dirty="0">
                <a:solidFill>
                  <a:srgbClr val="002060"/>
                </a:solidFill>
                <a:latin typeface="Arial MT"/>
                <a:cs typeface="Arial MT"/>
              </a:rPr>
              <a:t>dem</a:t>
            </a:r>
            <a:r>
              <a:rPr sz="2000" spc="-10" dirty="0">
                <a:solidFill>
                  <a:srgbClr val="002060"/>
                </a:solidFill>
                <a:latin typeface="Arial MT"/>
                <a:cs typeface="Arial MT"/>
              </a:rPr>
              <a:t>i</a:t>
            </a:r>
            <a:r>
              <a:rPr sz="2000" dirty="0">
                <a:solidFill>
                  <a:srgbClr val="002060"/>
                </a:solidFill>
                <a:latin typeface="Arial MT"/>
                <a:cs typeface="Arial MT"/>
              </a:rPr>
              <a:t>a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662033" y="5006340"/>
            <a:ext cx="1065530" cy="57404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pc="-5" dirty="0">
                <a:solidFill>
                  <a:srgbClr val="002060"/>
                </a:solidFill>
                <a:latin typeface="Arial MT"/>
                <a:cs typeface="Arial MT"/>
              </a:rPr>
              <a:t>Ministry</a:t>
            </a:r>
            <a:r>
              <a:rPr spc="-70" dirty="0">
                <a:solidFill>
                  <a:srgbClr val="002060"/>
                </a:solidFill>
                <a:latin typeface="Arial MT"/>
                <a:cs typeface="Arial MT"/>
              </a:rPr>
              <a:t> </a:t>
            </a:r>
            <a:r>
              <a:rPr spc="-10" dirty="0">
                <a:solidFill>
                  <a:srgbClr val="002060"/>
                </a:solidFill>
                <a:latin typeface="Arial MT"/>
                <a:cs typeface="Arial MT"/>
              </a:rPr>
              <a:t>of </a:t>
            </a:r>
            <a:r>
              <a:rPr spc="-490" dirty="0">
                <a:solidFill>
                  <a:srgbClr val="002060"/>
                </a:solidFill>
                <a:latin typeface="Arial MT"/>
                <a:cs typeface="Arial MT"/>
              </a:rPr>
              <a:t> </a:t>
            </a:r>
            <a:r>
              <a:rPr spc="-5" dirty="0">
                <a:solidFill>
                  <a:srgbClr val="002060"/>
                </a:solidFill>
                <a:latin typeface="Arial MT"/>
                <a:cs typeface="Arial MT"/>
              </a:rPr>
              <a:t>health</a:t>
            </a:r>
            <a:endParaRPr dirty="0">
              <a:solidFill>
                <a:srgbClr val="002060"/>
              </a:solidFill>
              <a:latin typeface="Arial MT"/>
              <a:cs typeface="Arial MT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930" y="209258"/>
            <a:ext cx="1428571" cy="1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278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57800" y="152400"/>
            <a:ext cx="2640330" cy="61976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  <a:tabLst>
                <a:tab pos="1002665" algn="l"/>
              </a:tabLst>
            </a:pPr>
            <a:r>
              <a:rPr sz="3900" b="1" spc="-5" dirty="0">
                <a:solidFill>
                  <a:srgbClr val="FF0000"/>
                </a:solidFill>
              </a:rPr>
              <a:t>ICH	</a:t>
            </a:r>
            <a:r>
              <a:rPr lang="en-US" sz="3900" b="1" spc="-5" dirty="0">
                <a:solidFill>
                  <a:srgbClr val="FF0000"/>
                </a:solidFill>
              </a:rPr>
              <a:t>P</a:t>
            </a:r>
            <a:r>
              <a:rPr sz="3900" b="1" spc="-5" dirty="0">
                <a:solidFill>
                  <a:srgbClr val="FF0000"/>
                </a:solidFill>
              </a:rPr>
              <a:t>arties</a:t>
            </a:r>
            <a:endParaRPr sz="3900" b="1" dirty="0"/>
          </a:p>
        </p:txBody>
      </p:sp>
      <p:sp>
        <p:nvSpPr>
          <p:cNvPr id="3" name="object 3"/>
          <p:cNvSpPr txBox="1"/>
          <p:nvPr/>
        </p:nvSpPr>
        <p:spPr>
          <a:xfrm>
            <a:off x="3200400" y="772161"/>
            <a:ext cx="7199630" cy="5683607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50800">
              <a:spcBef>
                <a:spcPts val="700"/>
              </a:spcBef>
            </a:pPr>
            <a:r>
              <a:rPr lang="en-US" sz="2400" b="1" u="sng" dirty="0">
                <a:solidFill>
                  <a:srgbClr val="00B050"/>
                </a:solidFill>
                <a:latin typeface="Arial"/>
                <a:cs typeface="Arial"/>
              </a:rPr>
              <a:t>Six Parties</a:t>
            </a:r>
            <a:endParaRPr sz="2400" u="sng" dirty="0">
              <a:solidFill>
                <a:srgbClr val="00B050"/>
              </a:solidFill>
              <a:latin typeface="Arial"/>
              <a:cs typeface="Arial"/>
            </a:endParaRPr>
          </a:p>
          <a:p>
            <a:pPr marL="393700" indent="-342900">
              <a:spcBef>
                <a:spcPts val="600"/>
              </a:spcBef>
              <a:buClr>
                <a:srgbClr val="0077EF"/>
              </a:buClr>
              <a:buSzPct val="85416"/>
              <a:buFont typeface="Arial" panose="020B0604020202020204" pitchFamily="34" charset="0"/>
              <a:buChar char="•"/>
              <a:tabLst>
                <a:tab pos="393700" algn="l"/>
              </a:tabLst>
            </a:pPr>
            <a:r>
              <a:rPr sz="2400" b="1" spc="-5" dirty="0">
                <a:solidFill>
                  <a:srgbClr val="002060"/>
                </a:solidFill>
                <a:latin typeface="Arial"/>
                <a:cs typeface="Arial"/>
              </a:rPr>
              <a:t>EU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93700" marR="43180" indent="-342900">
              <a:spcBef>
                <a:spcPts val="400"/>
              </a:spcBef>
              <a:buClr>
                <a:srgbClr val="0077EF"/>
              </a:buClr>
              <a:buSzPct val="85000"/>
              <a:buFont typeface="Arial" panose="020B0604020202020204" pitchFamily="34" charset="0"/>
              <a:buChar char="•"/>
              <a:tabLst>
                <a:tab pos="462915" algn="l"/>
                <a:tab pos="463550" algn="l"/>
              </a:tabLst>
            </a:pPr>
            <a:r>
              <a:rPr sz="2400" b="1" spc="-5" dirty="0">
                <a:solidFill>
                  <a:srgbClr val="002060"/>
                </a:solidFill>
                <a:latin typeface="Arial"/>
                <a:cs typeface="Arial"/>
              </a:rPr>
              <a:t>EFPIA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0ACEC">
                    <a:lumMod val="75000"/>
                  </a:srgbClr>
                </a:solidFill>
                <a:latin typeface="Arial"/>
                <a:cs typeface="Arial"/>
              </a:rPr>
              <a:t>European federation of </a:t>
            </a:r>
            <a:r>
              <a:rPr sz="2400" spc="-10" dirty="0">
                <a:solidFill>
                  <a:srgbClr val="30ACEC">
                    <a:lumMod val="75000"/>
                  </a:srgbClr>
                </a:solidFill>
                <a:latin typeface="Arial"/>
                <a:cs typeface="Arial"/>
              </a:rPr>
              <a:t>pharmaceutical industries’ </a:t>
            </a:r>
            <a:r>
              <a:rPr sz="2400" spc="-430" dirty="0">
                <a:solidFill>
                  <a:srgbClr val="30ACEC">
                    <a:lumMod val="75000"/>
                  </a:srgbClr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0ACEC">
                    <a:lumMod val="75000"/>
                  </a:srgbClr>
                </a:solidFill>
                <a:latin typeface="Arial"/>
                <a:cs typeface="Arial"/>
              </a:rPr>
              <a:t>associations</a:t>
            </a:r>
            <a:endParaRPr sz="2400" dirty="0">
              <a:solidFill>
                <a:srgbClr val="30ACEC">
                  <a:lumMod val="75000"/>
                </a:srgbClr>
              </a:solidFill>
              <a:latin typeface="Arial"/>
              <a:cs typeface="Arial"/>
            </a:endParaRPr>
          </a:p>
          <a:p>
            <a:pPr marL="393700" indent="-342900">
              <a:spcBef>
                <a:spcPts val="400"/>
              </a:spcBef>
              <a:buClr>
                <a:srgbClr val="0077EF"/>
              </a:buClr>
              <a:buSzPct val="67500"/>
              <a:buFont typeface="Arial" panose="020B0604020202020204" pitchFamily="34" charset="0"/>
              <a:buChar char="•"/>
              <a:tabLst>
                <a:tab pos="448945" algn="l"/>
                <a:tab pos="449580" algn="l"/>
              </a:tabLst>
            </a:pPr>
            <a:r>
              <a:rPr sz="2400" b="1" dirty="0">
                <a:solidFill>
                  <a:srgbClr val="002060"/>
                </a:solidFill>
                <a:latin typeface="Arial"/>
                <a:cs typeface="Arial"/>
              </a:rPr>
              <a:t>MHLW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0ACEC">
                    <a:lumMod val="75000"/>
                  </a:srgbClr>
                </a:solidFill>
                <a:latin typeface="Arial"/>
                <a:cs typeface="Arial"/>
              </a:rPr>
              <a:t>Ministry</a:t>
            </a:r>
            <a:r>
              <a:rPr sz="2400" spc="-10" dirty="0">
                <a:solidFill>
                  <a:srgbClr val="30ACEC">
                    <a:lumMod val="75000"/>
                  </a:srgbClr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0ACEC">
                    <a:lumMod val="75000"/>
                  </a:srgbClr>
                </a:solidFill>
                <a:latin typeface="Arial"/>
                <a:cs typeface="Arial"/>
              </a:rPr>
              <a:t>of</a:t>
            </a:r>
            <a:r>
              <a:rPr sz="2400" spc="-10" dirty="0">
                <a:solidFill>
                  <a:srgbClr val="30ACEC">
                    <a:lumMod val="75000"/>
                  </a:srgbClr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0ACEC">
                    <a:lumMod val="75000"/>
                  </a:srgbClr>
                </a:solidFill>
                <a:latin typeface="Arial"/>
                <a:cs typeface="Arial"/>
              </a:rPr>
              <a:t>health,</a:t>
            </a:r>
            <a:r>
              <a:rPr sz="2400" spc="-15" dirty="0">
                <a:solidFill>
                  <a:srgbClr val="30ACEC">
                    <a:lumMod val="75000"/>
                  </a:srgbClr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0ACEC">
                    <a:lumMod val="75000"/>
                  </a:srgbClr>
                </a:solidFill>
                <a:latin typeface="Arial"/>
                <a:cs typeface="Arial"/>
              </a:rPr>
              <a:t>Labor and</a:t>
            </a:r>
            <a:r>
              <a:rPr sz="2400" spc="-20" dirty="0">
                <a:solidFill>
                  <a:srgbClr val="30ACEC">
                    <a:lumMod val="75000"/>
                  </a:srgbClr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0ACEC">
                    <a:lumMod val="75000"/>
                  </a:srgbClr>
                </a:solidFill>
                <a:latin typeface="Arial"/>
                <a:cs typeface="Arial"/>
              </a:rPr>
              <a:t>welfare, </a:t>
            </a:r>
            <a:r>
              <a:rPr sz="2400" spc="-10" dirty="0">
                <a:solidFill>
                  <a:srgbClr val="30ACEC">
                    <a:lumMod val="75000"/>
                  </a:srgbClr>
                </a:solidFill>
                <a:latin typeface="Arial"/>
                <a:cs typeface="Arial"/>
              </a:rPr>
              <a:t>Japan</a:t>
            </a:r>
            <a:endParaRPr sz="2400" dirty="0">
              <a:solidFill>
                <a:srgbClr val="30ACEC">
                  <a:lumMod val="75000"/>
                </a:srgbClr>
              </a:solidFill>
              <a:latin typeface="Arial"/>
              <a:cs typeface="Arial"/>
            </a:endParaRPr>
          </a:p>
          <a:p>
            <a:pPr marL="393700" indent="-342900">
              <a:spcBef>
                <a:spcPts val="400"/>
              </a:spcBef>
              <a:buClr>
                <a:srgbClr val="0077EF"/>
              </a:buClr>
              <a:buSzPct val="85000"/>
              <a:buFont typeface="Arial" panose="020B0604020202020204" pitchFamily="34" charset="0"/>
              <a:buChar char="•"/>
              <a:tabLst>
                <a:tab pos="393065" algn="l"/>
                <a:tab pos="393700" algn="l"/>
              </a:tabLst>
            </a:pPr>
            <a:r>
              <a:rPr sz="2400" b="1" spc="-5" dirty="0">
                <a:solidFill>
                  <a:srgbClr val="002060"/>
                </a:solidFill>
                <a:latin typeface="Arial"/>
                <a:cs typeface="Arial"/>
              </a:rPr>
              <a:t>JPMA</a:t>
            </a:r>
            <a:r>
              <a:rPr sz="24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0ACEC">
                    <a:lumMod val="75000"/>
                  </a:srgbClr>
                </a:solidFill>
                <a:latin typeface="Arial"/>
                <a:cs typeface="Arial"/>
              </a:rPr>
              <a:t>Japan</a:t>
            </a:r>
            <a:r>
              <a:rPr sz="2400" spc="-10" dirty="0">
                <a:solidFill>
                  <a:srgbClr val="30ACEC">
                    <a:lumMod val="75000"/>
                  </a:srgbClr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0ACEC">
                    <a:lumMod val="75000"/>
                  </a:srgbClr>
                </a:solidFill>
                <a:latin typeface="Arial"/>
                <a:cs typeface="Arial"/>
              </a:rPr>
              <a:t>Pharmaceuticals</a:t>
            </a:r>
            <a:r>
              <a:rPr sz="2400" dirty="0">
                <a:solidFill>
                  <a:srgbClr val="30ACEC">
                    <a:lumMod val="75000"/>
                  </a:srgbClr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30ACEC">
                    <a:lumMod val="75000"/>
                  </a:srgbClr>
                </a:solidFill>
                <a:latin typeface="Arial"/>
                <a:cs typeface="Arial"/>
              </a:rPr>
              <a:t>manufacturers</a:t>
            </a:r>
            <a:r>
              <a:rPr sz="2400" spc="5" dirty="0">
                <a:solidFill>
                  <a:srgbClr val="30ACEC">
                    <a:lumMod val="75000"/>
                  </a:srgbClr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30ACEC">
                    <a:lumMod val="75000"/>
                  </a:srgbClr>
                </a:solidFill>
                <a:latin typeface="Arial"/>
                <a:cs typeface="Arial"/>
              </a:rPr>
              <a:t>Association</a:t>
            </a:r>
            <a:endParaRPr sz="2400" dirty="0">
              <a:solidFill>
                <a:srgbClr val="30ACEC">
                  <a:lumMod val="75000"/>
                </a:srgbClr>
              </a:solidFill>
              <a:latin typeface="Arial"/>
              <a:cs typeface="Arial"/>
            </a:endParaRPr>
          </a:p>
          <a:p>
            <a:pPr marL="393700" indent="-342900">
              <a:spcBef>
                <a:spcPts val="500"/>
              </a:spcBef>
              <a:buClr>
                <a:srgbClr val="0077EF"/>
              </a:buClr>
              <a:buSzPct val="85000"/>
              <a:buFont typeface="Arial" panose="020B0604020202020204" pitchFamily="34" charset="0"/>
              <a:buChar char="•"/>
              <a:tabLst>
                <a:tab pos="393065" algn="l"/>
                <a:tab pos="393700" algn="l"/>
              </a:tabLst>
            </a:pPr>
            <a:r>
              <a:rPr sz="2400" b="1" dirty="0">
                <a:solidFill>
                  <a:srgbClr val="002060"/>
                </a:solidFill>
                <a:latin typeface="Arial"/>
                <a:cs typeface="Arial"/>
              </a:rPr>
              <a:t>US</a:t>
            </a:r>
            <a:r>
              <a:rPr sz="2400" b="1" spc="-5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060"/>
                </a:solidFill>
                <a:latin typeface="Arial"/>
                <a:cs typeface="Arial"/>
              </a:rPr>
              <a:t>FDA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93700" indent="-342900">
              <a:spcBef>
                <a:spcPts val="500"/>
              </a:spcBef>
              <a:buClr>
                <a:srgbClr val="0077EF"/>
              </a:buClr>
              <a:buSzPct val="85000"/>
              <a:buFont typeface="Arial" panose="020B0604020202020204" pitchFamily="34" charset="0"/>
              <a:buChar char="•"/>
              <a:tabLst>
                <a:tab pos="393065" algn="l"/>
                <a:tab pos="393700" algn="l"/>
              </a:tabLst>
            </a:pPr>
            <a:r>
              <a:rPr sz="2400" b="1" spc="-5" dirty="0">
                <a:solidFill>
                  <a:srgbClr val="002060"/>
                </a:solidFill>
                <a:latin typeface="Arial"/>
                <a:cs typeface="Arial"/>
              </a:rPr>
              <a:t>PhRMA</a:t>
            </a:r>
            <a:r>
              <a:rPr lang="en-US" sz="2400" b="1" spc="-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prstClr val="black"/>
                </a:solidFill>
              </a:rPr>
              <a:t> </a:t>
            </a:r>
            <a:r>
              <a:rPr lang="en-US" sz="2400" spc="-5" dirty="0">
                <a:solidFill>
                  <a:srgbClr val="30ACEC">
                    <a:lumMod val="75000"/>
                  </a:srgbClr>
                </a:solidFill>
                <a:latin typeface="Arial"/>
                <a:cs typeface="Arial"/>
              </a:rPr>
              <a:t>Pharmaceutical Research and Manufacturers of America</a:t>
            </a:r>
            <a:endParaRPr sz="2400" spc="-5" dirty="0">
              <a:solidFill>
                <a:srgbClr val="30ACEC">
                  <a:lumMod val="75000"/>
                </a:srgbClr>
              </a:solidFill>
              <a:latin typeface="Arial"/>
              <a:cs typeface="Arial"/>
            </a:endParaRPr>
          </a:p>
          <a:p>
            <a:pPr marL="393700" indent="-342900">
              <a:spcBef>
                <a:spcPts val="500"/>
              </a:spcBef>
              <a:buClr>
                <a:srgbClr val="0077EF"/>
              </a:buClr>
              <a:buSzPct val="85000"/>
              <a:buFont typeface="Arial" panose="020B0604020202020204" pitchFamily="34" charset="0"/>
              <a:buChar char="•"/>
              <a:tabLst>
                <a:tab pos="393065" algn="l"/>
                <a:tab pos="393700" algn="l"/>
              </a:tabLst>
            </a:pPr>
            <a:r>
              <a:rPr sz="2400" b="1" dirty="0">
                <a:solidFill>
                  <a:srgbClr val="002060"/>
                </a:solidFill>
                <a:latin typeface="Arial"/>
                <a:cs typeface="Arial"/>
              </a:rPr>
              <a:t>Observers</a:t>
            </a:r>
            <a:r>
              <a:rPr sz="2400" b="1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r>
              <a:rPr sz="2400" b="1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060"/>
                </a:solidFill>
                <a:latin typeface="Arial"/>
                <a:cs typeface="Arial"/>
              </a:rPr>
              <a:t>WHO,</a:t>
            </a:r>
            <a:r>
              <a:rPr sz="2400" b="1" spc="-2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2060"/>
                </a:solidFill>
                <a:latin typeface="Arial"/>
                <a:cs typeface="Arial"/>
              </a:rPr>
              <a:t>TPP</a:t>
            </a:r>
            <a:r>
              <a:rPr lang="en-US" sz="2400" spc="-5" dirty="0">
                <a:solidFill>
                  <a:srgbClr val="30ACEC">
                    <a:lumMod val="75000"/>
                  </a:srgbClr>
                </a:solidFill>
                <a:latin typeface="Arial"/>
                <a:cs typeface="Arial"/>
              </a:rPr>
              <a:t>(</a:t>
            </a:r>
            <a:r>
              <a:rPr lang="en-IN" sz="2400" spc="-5" dirty="0">
                <a:solidFill>
                  <a:srgbClr val="30ACEC">
                    <a:lumMod val="75000"/>
                  </a:srgbClr>
                </a:solidFill>
                <a:latin typeface="Arial"/>
                <a:cs typeface="Arial"/>
              </a:rPr>
              <a:t>Trans-Pacific Partnership Agreement,</a:t>
            </a:r>
            <a:r>
              <a:rPr sz="2400" spc="-5" dirty="0" err="1">
                <a:solidFill>
                  <a:srgbClr val="30ACEC">
                    <a:lumMod val="75000"/>
                  </a:srgbClr>
                </a:solidFill>
                <a:latin typeface="Arial"/>
                <a:cs typeface="Arial"/>
              </a:rPr>
              <a:t>canada</a:t>
            </a:r>
            <a:r>
              <a:rPr sz="2400" spc="-5" dirty="0">
                <a:solidFill>
                  <a:srgbClr val="30ACEC">
                    <a:lumMod val="75000"/>
                  </a:srgbClr>
                </a:solidFill>
                <a:latin typeface="Arial"/>
                <a:cs typeface="Arial"/>
              </a:rPr>
              <a:t>)</a:t>
            </a:r>
            <a:r>
              <a:rPr lang="en-US" sz="2400" spc="-5" dirty="0">
                <a:solidFill>
                  <a:srgbClr val="EBEBEB">
                    <a:lumMod val="75000"/>
                  </a:srgbClr>
                </a:solidFill>
                <a:latin typeface="Arial"/>
                <a:cs typeface="Arial"/>
              </a:rPr>
              <a:t> </a:t>
            </a:r>
            <a:r>
              <a:rPr lang="en-US" sz="2400" b="1" spc="-5" dirty="0">
                <a:solidFill>
                  <a:srgbClr val="002060"/>
                </a:solidFill>
                <a:latin typeface="Arial"/>
                <a:cs typeface="Arial"/>
              </a:rPr>
              <a:t>and</a:t>
            </a:r>
            <a:r>
              <a:rPr lang="en-US" sz="2400" spc="-5" dirty="0">
                <a:solidFill>
                  <a:srgbClr val="EBEBEB">
                    <a:lumMod val="75000"/>
                  </a:srgbClr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2060"/>
                </a:solidFill>
                <a:latin typeface="Arial"/>
                <a:cs typeface="Arial"/>
              </a:rPr>
              <a:t>International</a:t>
            </a:r>
            <a:r>
              <a:rPr sz="2400" b="1" spc="1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2060"/>
                </a:solidFill>
                <a:latin typeface="Arial"/>
                <a:cs typeface="Arial"/>
              </a:rPr>
              <a:t>federation</a:t>
            </a:r>
            <a:r>
              <a:rPr sz="2400" b="1" spc="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060"/>
                </a:solidFill>
                <a:latin typeface="Arial"/>
                <a:cs typeface="Arial"/>
              </a:rPr>
              <a:t>of</a:t>
            </a:r>
            <a:r>
              <a:rPr sz="2400" b="1" spc="1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2060"/>
                </a:solidFill>
                <a:latin typeface="Arial"/>
                <a:cs typeface="Arial"/>
              </a:rPr>
              <a:t>Pharmaceutical </a:t>
            </a:r>
            <a:r>
              <a:rPr sz="2400" b="1" spc="-5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2060"/>
                </a:solidFill>
                <a:latin typeface="Arial"/>
                <a:cs typeface="Arial"/>
              </a:rPr>
              <a:t>manufacturer’s</a:t>
            </a:r>
            <a:r>
              <a:rPr sz="2400" b="1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2060"/>
                </a:solidFill>
                <a:latin typeface="Arial"/>
                <a:cs typeface="Arial"/>
              </a:rPr>
              <a:t>association</a:t>
            </a:r>
            <a:endParaRPr sz="24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930" y="209258"/>
            <a:ext cx="1428571" cy="1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845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68432" y="457200"/>
            <a:ext cx="4494530" cy="751488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r>
              <a:rPr sz="4800" b="1" spc="-5" dirty="0">
                <a:solidFill>
                  <a:srgbClr val="FF0000"/>
                </a:solidFill>
              </a:rPr>
              <a:t>Key</a:t>
            </a:r>
            <a:r>
              <a:rPr sz="4800" b="1" spc="-75" dirty="0">
                <a:solidFill>
                  <a:srgbClr val="FF0000"/>
                </a:solidFill>
              </a:rPr>
              <a:t> </a:t>
            </a:r>
            <a:r>
              <a:rPr sz="4800" b="1" spc="-5" dirty="0">
                <a:solidFill>
                  <a:srgbClr val="FF0000"/>
                </a:solidFill>
              </a:rPr>
              <a:t>objective</a:t>
            </a:r>
            <a:endParaRPr sz="4800" b="1" dirty="0"/>
          </a:p>
        </p:txBody>
      </p:sp>
      <p:sp>
        <p:nvSpPr>
          <p:cNvPr id="3" name="object 3"/>
          <p:cNvSpPr txBox="1"/>
          <p:nvPr/>
        </p:nvSpPr>
        <p:spPr>
          <a:xfrm>
            <a:off x="2209800" y="2057401"/>
            <a:ext cx="8382000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spcBef>
                <a:spcPts val="100"/>
              </a:spcBef>
            </a:pPr>
            <a:r>
              <a:rPr sz="3525" spc="37" baseline="7092" dirty="0">
                <a:solidFill>
                  <a:srgbClr val="0077EF"/>
                </a:solidFill>
                <a:latin typeface="Times New Roman"/>
                <a:cs typeface="Times New Roman"/>
              </a:rPr>
              <a:t> </a:t>
            </a:r>
            <a:r>
              <a:rPr lang="en-US" sz="3525" spc="37" baseline="7092" dirty="0">
                <a:solidFill>
                  <a:srgbClr val="0077EF"/>
                </a:solidFill>
                <a:latin typeface="Times New Roman"/>
                <a:cs typeface="Times New Roman"/>
              </a:rPr>
              <a:t>	</a:t>
            </a:r>
            <a:r>
              <a:rPr sz="3600" b="1" spc="-10" dirty="0">
                <a:solidFill>
                  <a:srgbClr val="002060"/>
                </a:solidFill>
                <a:latin typeface="Arial"/>
                <a:cs typeface="Arial"/>
              </a:rPr>
              <a:t>To </a:t>
            </a:r>
            <a:r>
              <a:rPr sz="3600" b="1" spc="-5" dirty="0">
                <a:solidFill>
                  <a:srgbClr val="002060"/>
                </a:solidFill>
                <a:latin typeface="Arial"/>
                <a:cs typeface="Arial"/>
              </a:rPr>
              <a:t>discuss and define </a:t>
            </a:r>
            <a:r>
              <a:rPr sz="3600" b="1" spc="-5" dirty="0">
                <a:solidFill>
                  <a:srgbClr val="002060"/>
                </a:solidFill>
                <a:latin typeface="Arial"/>
                <a:cs typeface="Arial"/>
              </a:rPr>
              <a:t>the</a:t>
            </a:r>
            <a:r>
              <a:rPr lang="en-US" sz="3600" b="1" spc="-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002060"/>
                </a:solidFill>
                <a:latin typeface="Arial"/>
                <a:cs typeface="Arial"/>
              </a:rPr>
              <a:t>minimum </a:t>
            </a:r>
            <a:r>
              <a:rPr sz="3600" b="1" spc="-76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002060"/>
                </a:solidFill>
                <a:latin typeface="Arial"/>
                <a:cs typeface="Arial"/>
              </a:rPr>
              <a:t>standards for the development and </a:t>
            </a:r>
            <a:r>
              <a:rPr sz="36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002060"/>
                </a:solidFill>
                <a:latin typeface="Arial"/>
                <a:cs typeface="Arial"/>
              </a:rPr>
              <a:t>registration </a:t>
            </a:r>
            <a:r>
              <a:rPr sz="3600" b="1" spc="-10" dirty="0">
                <a:solidFill>
                  <a:srgbClr val="002060"/>
                </a:solidFill>
                <a:latin typeface="Arial"/>
                <a:cs typeface="Arial"/>
              </a:rPr>
              <a:t>of</a:t>
            </a:r>
            <a:r>
              <a:rPr sz="3600" b="1" spc="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002060"/>
                </a:solidFill>
                <a:latin typeface="Arial"/>
                <a:cs typeface="Arial"/>
              </a:rPr>
              <a:t>investigational </a:t>
            </a:r>
            <a:r>
              <a:rPr sz="36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002060"/>
                </a:solidFill>
                <a:latin typeface="Arial"/>
                <a:cs typeface="Arial"/>
              </a:rPr>
              <a:t>products</a:t>
            </a:r>
            <a:endParaRPr sz="36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930" y="209258"/>
            <a:ext cx="1428571" cy="1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261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77871" y="795020"/>
            <a:ext cx="2695575" cy="61976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r>
              <a:rPr sz="3900" b="1" dirty="0">
                <a:solidFill>
                  <a:srgbClr val="FF0000"/>
                </a:solidFill>
              </a:rPr>
              <a:t>The</a:t>
            </a:r>
            <a:r>
              <a:rPr sz="3900" b="1" spc="-85" dirty="0">
                <a:solidFill>
                  <a:srgbClr val="FF0000"/>
                </a:solidFill>
              </a:rPr>
              <a:t> </a:t>
            </a:r>
            <a:r>
              <a:rPr sz="3900" b="1" spc="-5" dirty="0">
                <a:solidFill>
                  <a:srgbClr val="FF0000"/>
                </a:solidFill>
              </a:rPr>
              <a:t>result?</a:t>
            </a:r>
            <a:endParaRPr sz="3900" b="1" dirty="0"/>
          </a:p>
        </p:txBody>
      </p:sp>
      <p:sp>
        <p:nvSpPr>
          <p:cNvPr id="3" name="object 3"/>
          <p:cNvSpPr txBox="1"/>
          <p:nvPr/>
        </p:nvSpPr>
        <p:spPr>
          <a:xfrm>
            <a:off x="2362200" y="2209800"/>
            <a:ext cx="8001000" cy="3093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483234" algn="ctr">
              <a:spcBef>
                <a:spcPts val="100"/>
              </a:spcBef>
            </a:pP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Many</a:t>
            </a:r>
            <a:r>
              <a:rPr sz="2800" b="1" spc="-2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guidelines</a:t>
            </a:r>
            <a:r>
              <a:rPr sz="2800" b="1" spc="-1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made</a:t>
            </a:r>
            <a:endParaRPr sz="2800" dirty="0">
              <a:solidFill>
                <a:srgbClr val="002060"/>
              </a:solidFill>
              <a:latin typeface="Arial"/>
              <a:cs typeface="Arial"/>
            </a:endParaRPr>
          </a:p>
          <a:p>
            <a:endParaRPr sz="3100" dirty="0">
              <a:solidFill>
                <a:srgbClr val="002060"/>
              </a:solidFill>
              <a:latin typeface="Arial"/>
              <a:cs typeface="Arial"/>
            </a:endParaRPr>
          </a:p>
          <a:p>
            <a:pPr>
              <a:spcBef>
                <a:spcPts val="10"/>
              </a:spcBef>
            </a:pPr>
            <a:endParaRPr sz="455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508000" indent="-457200">
              <a:buClr>
                <a:srgbClr val="0077EF"/>
              </a:buClr>
              <a:buSzPct val="83928"/>
              <a:buFont typeface="Arial" panose="020B0604020202020204" pitchFamily="34" charset="0"/>
              <a:buChar char="•"/>
              <a:tabLst>
                <a:tab pos="393700" algn="l"/>
              </a:tabLst>
            </a:pP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Most important-</a:t>
            </a:r>
            <a:r>
              <a:rPr sz="2800" b="1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ICH</a:t>
            </a:r>
            <a:r>
              <a:rPr sz="2800" b="1" spc="-2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GCP</a:t>
            </a:r>
            <a:r>
              <a:rPr sz="2800" b="1" spc="-2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guidelines</a:t>
            </a:r>
            <a:endParaRPr sz="28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508000" indent="-457200">
              <a:spcBef>
                <a:spcPts val="700"/>
              </a:spcBef>
              <a:buClr>
                <a:srgbClr val="0077EF"/>
              </a:buClr>
              <a:buSzPct val="83928"/>
              <a:buFont typeface="Arial" panose="020B0604020202020204" pitchFamily="34" charset="0"/>
              <a:buChar char="•"/>
              <a:tabLst>
                <a:tab pos="393700" algn="l"/>
              </a:tabLst>
            </a:pP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Evolved</a:t>
            </a:r>
            <a:r>
              <a:rPr sz="2800" b="1" spc="-1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2060"/>
                </a:solidFill>
                <a:latin typeface="Arial"/>
                <a:cs typeface="Arial"/>
              </a:rPr>
              <a:t>in</a:t>
            </a:r>
            <a:r>
              <a:rPr sz="2800" b="1" spc="-2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several steps</a:t>
            </a:r>
            <a:endParaRPr sz="28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508000" marR="142875" indent="-457200">
              <a:spcBef>
                <a:spcPts val="690"/>
              </a:spcBef>
              <a:buClr>
                <a:srgbClr val="0077EF"/>
              </a:buClr>
              <a:buSzPct val="83928"/>
              <a:buFont typeface="Arial" panose="020B0604020202020204" pitchFamily="34" charset="0"/>
              <a:buChar char="•"/>
              <a:tabLst>
                <a:tab pos="393700" algn="l"/>
              </a:tabLst>
            </a:pP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Consolidated guideline ICH E6 </a:t>
            </a:r>
            <a:r>
              <a:rPr sz="2800" b="1" spc="-10" dirty="0">
                <a:solidFill>
                  <a:srgbClr val="002060"/>
                </a:solidFill>
                <a:latin typeface="Arial"/>
                <a:cs typeface="Arial"/>
              </a:rPr>
              <a:t>Sept </a:t>
            </a:r>
            <a:r>
              <a:rPr sz="2800" b="1" spc="-76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2060"/>
                </a:solidFill>
                <a:latin typeface="Arial"/>
                <a:cs typeface="Arial"/>
              </a:rPr>
              <a:t>1997</a:t>
            </a:r>
            <a:endParaRPr sz="28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930" y="209258"/>
            <a:ext cx="1428571" cy="1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180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4766" y="457201"/>
            <a:ext cx="5867400" cy="914399"/>
          </a:xfrm>
        </p:spPr>
        <p:txBody>
          <a:bodyPr/>
          <a:lstStyle/>
          <a:p>
            <a:r>
              <a:rPr lang="en-IN" b="1" spc="-5" dirty="0">
                <a:solidFill>
                  <a:srgbClr val="FF0000"/>
                </a:solidFill>
              </a:rPr>
              <a:t>ICH	Guidelines:</a:t>
            </a:r>
            <a:r>
              <a:rPr lang="en-IN" b="1" spc="-30" dirty="0">
                <a:solidFill>
                  <a:srgbClr val="FF0000"/>
                </a:solidFill>
              </a:rPr>
              <a:t> </a:t>
            </a:r>
            <a:r>
              <a:rPr lang="en-IN" b="1" spc="-5" dirty="0">
                <a:solidFill>
                  <a:srgbClr val="FF0000"/>
                </a:solidFill>
              </a:rPr>
              <a:t>examples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6133" y="1600200"/>
            <a:ext cx="7704667" cy="4552016"/>
          </a:xfrm>
        </p:spPr>
        <p:txBody>
          <a:bodyPr>
            <a:normAutofit fontScale="92500" lnSpcReduction="20000"/>
          </a:bodyPr>
          <a:lstStyle/>
          <a:p>
            <a:pPr marL="406400" indent="-342900">
              <a:spcBef>
                <a:spcPts val="405"/>
              </a:spcBef>
              <a:buClr>
                <a:srgbClr val="0077EF"/>
              </a:buClr>
              <a:buSzPct val="85416"/>
              <a:tabLst>
                <a:tab pos="406400" algn="l"/>
              </a:tabLst>
            </a:pPr>
            <a:r>
              <a:rPr lang="en-IN" sz="2600" b="1" spc="-5" dirty="0">
                <a:solidFill>
                  <a:srgbClr val="002060"/>
                </a:solidFill>
                <a:latin typeface="Arial"/>
                <a:cs typeface="Arial"/>
              </a:rPr>
              <a:t>Efficacy:</a:t>
            </a:r>
            <a:endParaRPr lang="en-IN" sz="26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863600" lvl="1" indent="-342900">
              <a:spcBef>
                <a:spcPts val="270"/>
              </a:spcBef>
              <a:buClr>
                <a:srgbClr val="0077EF"/>
              </a:buClr>
              <a:buSzPct val="69047"/>
              <a:buFont typeface="Wingdings" panose="05000000000000000000" pitchFamily="2" charset="2"/>
              <a:buChar char="ü"/>
              <a:tabLst>
                <a:tab pos="805815" algn="l"/>
                <a:tab pos="806450" algn="l"/>
              </a:tabLst>
            </a:pPr>
            <a:r>
              <a:rPr lang="en-IN" sz="2600" b="1" spc="-5" dirty="0">
                <a:solidFill>
                  <a:srgbClr val="002060"/>
                </a:solidFill>
                <a:latin typeface="Arial"/>
                <a:cs typeface="Arial"/>
              </a:rPr>
              <a:t>clinical</a:t>
            </a:r>
            <a:r>
              <a:rPr lang="en-IN" sz="2600" b="1" spc="-2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IN" sz="2600" b="1" dirty="0">
                <a:solidFill>
                  <a:srgbClr val="002060"/>
                </a:solidFill>
                <a:latin typeface="Arial"/>
                <a:cs typeface="Arial"/>
              </a:rPr>
              <a:t>trials</a:t>
            </a:r>
            <a:r>
              <a:rPr lang="en-IN" sz="2600" b="1" spc="-3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IN" sz="2600" b="1" spc="-5" dirty="0">
                <a:solidFill>
                  <a:srgbClr val="002060"/>
                </a:solidFill>
                <a:latin typeface="Arial"/>
                <a:cs typeface="Arial"/>
              </a:rPr>
              <a:t>etc.,</a:t>
            </a:r>
            <a:endParaRPr lang="en-IN" sz="26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406400" indent="-342900">
              <a:spcBef>
                <a:spcPts val="310"/>
              </a:spcBef>
              <a:buClr>
                <a:srgbClr val="0077EF"/>
              </a:buClr>
              <a:buSzPct val="85416"/>
              <a:tabLst>
                <a:tab pos="406400" algn="l"/>
              </a:tabLst>
            </a:pPr>
            <a:r>
              <a:rPr lang="en-IN" sz="2600" b="1" spc="-5" dirty="0">
                <a:solidFill>
                  <a:srgbClr val="002060"/>
                </a:solidFill>
                <a:latin typeface="Arial"/>
                <a:cs typeface="Arial"/>
              </a:rPr>
              <a:t>Safety</a:t>
            </a:r>
            <a:r>
              <a:rPr lang="en-IN" sz="2600" b="1" spc="-5" dirty="0">
                <a:solidFill>
                  <a:srgbClr val="002060"/>
                </a:solidFill>
                <a:latin typeface="Arial"/>
                <a:cs typeface="Arial"/>
              </a:rPr>
              <a:t>: </a:t>
            </a:r>
          </a:p>
          <a:p>
            <a:pPr marL="977900" lvl="1" indent="-457200">
              <a:spcBef>
                <a:spcPts val="310"/>
              </a:spcBef>
              <a:buClr>
                <a:srgbClr val="0077EF"/>
              </a:buClr>
              <a:buSzPct val="85416"/>
              <a:buFont typeface="Wingdings" panose="05000000000000000000" pitchFamily="2" charset="2"/>
              <a:buChar char="ü"/>
              <a:tabLst>
                <a:tab pos="406400" algn="l"/>
              </a:tabLst>
            </a:pPr>
            <a:r>
              <a:rPr lang="en-US" sz="2600" b="1" spc="-5" dirty="0">
                <a:solidFill>
                  <a:srgbClr val="002060"/>
                </a:solidFill>
                <a:latin typeface="Arial"/>
                <a:cs typeface="Arial"/>
              </a:rPr>
              <a:t>pharmacovigilance</a:t>
            </a:r>
            <a:r>
              <a:rPr lang="en-US" sz="2600" b="1" spc="-5" dirty="0">
                <a:solidFill>
                  <a:srgbClr val="002060"/>
                </a:solidFill>
                <a:latin typeface="Arial"/>
                <a:cs typeface="Arial"/>
              </a:rPr>
              <a:t>, adverse </a:t>
            </a:r>
            <a:r>
              <a:rPr lang="en-US" sz="2600" b="1" dirty="0">
                <a:solidFill>
                  <a:srgbClr val="002060"/>
                </a:solidFill>
                <a:latin typeface="Arial"/>
                <a:cs typeface="Arial"/>
              </a:rPr>
              <a:t>drug </a:t>
            </a:r>
            <a:r>
              <a:rPr lang="en-US" sz="2600" b="1" spc="-5" dirty="0">
                <a:solidFill>
                  <a:srgbClr val="002060"/>
                </a:solidFill>
                <a:latin typeface="Arial"/>
                <a:cs typeface="Arial"/>
              </a:rPr>
              <a:t>reaction </a:t>
            </a:r>
            <a:r>
              <a:rPr lang="en-US" sz="2600" b="1" spc="-57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600" b="1" spc="-5" dirty="0">
                <a:solidFill>
                  <a:srgbClr val="002060"/>
                </a:solidFill>
                <a:latin typeface="Arial"/>
                <a:cs typeface="Arial"/>
              </a:rPr>
              <a:t>reporting</a:t>
            </a:r>
            <a:endParaRPr lang="en-US" sz="26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406400" indent="-342900">
              <a:spcBef>
                <a:spcPts val="310"/>
              </a:spcBef>
              <a:buClr>
                <a:srgbClr val="0077EF"/>
              </a:buClr>
              <a:buSzPct val="85416"/>
              <a:tabLst>
                <a:tab pos="406400" algn="l"/>
              </a:tabLst>
            </a:pPr>
            <a:r>
              <a:rPr lang="en-IN" sz="2600" b="1" spc="-5" dirty="0">
                <a:solidFill>
                  <a:srgbClr val="002060"/>
                </a:solidFill>
                <a:latin typeface="Arial"/>
                <a:cs typeface="Arial"/>
              </a:rPr>
              <a:t>Quality:</a:t>
            </a:r>
          </a:p>
          <a:p>
            <a:pPr marL="863600" indent="-342900">
              <a:spcBef>
                <a:spcPts val="370"/>
              </a:spcBef>
              <a:buClr>
                <a:srgbClr val="0077EF"/>
              </a:buClr>
              <a:buSzPct val="69047"/>
              <a:buFont typeface="Wingdings" panose="05000000000000000000" pitchFamily="2" charset="2"/>
              <a:buChar char="ü"/>
              <a:tabLst>
                <a:tab pos="805815" algn="l"/>
                <a:tab pos="806450" algn="l"/>
              </a:tabLst>
            </a:pPr>
            <a:r>
              <a:rPr lang="en-US" sz="2600" b="1" spc="-5" dirty="0">
                <a:solidFill>
                  <a:srgbClr val="002060"/>
                </a:solidFill>
                <a:latin typeface="Arial"/>
                <a:cs typeface="Arial"/>
              </a:rPr>
              <a:t>raw</a:t>
            </a:r>
            <a:r>
              <a:rPr lang="en-US" sz="26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600" b="1" spc="-5" dirty="0">
                <a:solidFill>
                  <a:srgbClr val="002060"/>
                </a:solidFill>
                <a:latin typeface="Arial"/>
                <a:cs typeface="Arial"/>
              </a:rPr>
              <a:t>materials,</a:t>
            </a:r>
            <a:r>
              <a:rPr lang="en-US" sz="2600" b="1" spc="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600" b="1" spc="-5" dirty="0">
                <a:solidFill>
                  <a:srgbClr val="002060"/>
                </a:solidFill>
                <a:latin typeface="Arial"/>
                <a:cs typeface="Arial"/>
              </a:rPr>
              <a:t>impurities,</a:t>
            </a:r>
            <a:r>
              <a:rPr lang="en-US" sz="2600" b="1" spc="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600" b="1" spc="-5" dirty="0">
                <a:solidFill>
                  <a:srgbClr val="002060"/>
                </a:solidFill>
                <a:latin typeface="Arial"/>
                <a:cs typeface="Arial"/>
              </a:rPr>
              <a:t>residual</a:t>
            </a:r>
            <a:r>
              <a:rPr lang="en-US" sz="2600" b="1" spc="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600" b="1" spc="-5" dirty="0">
                <a:solidFill>
                  <a:srgbClr val="002060"/>
                </a:solidFill>
                <a:latin typeface="Arial"/>
                <a:cs typeface="Arial"/>
              </a:rPr>
              <a:t>solvents</a:t>
            </a:r>
            <a:r>
              <a:rPr lang="en-US" sz="2600" b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600" b="1" spc="-5" dirty="0">
                <a:solidFill>
                  <a:srgbClr val="002060"/>
                </a:solidFill>
                <a:latin typeface="Arial"/>
                <a:cs typeface="Arial"/>
              </a:rPr>
              <a:t>etc.,</a:t>
            </a:r>
            <a:endParaRPr lang="en-US" sz="26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406400" indent="-342900">
              <a:spcBef>
                <a:spcPts val="310"/>
              </a:spcBef>
              <a:buClr>
                <a:srgbClr val="0077EF"/>
              </a:buClr>
              <a:buSzPct val="85416"/>
              <a:tabLst>
                <a:tab pos="406400" algn="l"/>
              </a:tabLst>
            </a:pPr>
            <a:r>
              <a:rPr lang="en-US" sz="2600" b="1" spc="-5" dirty="0">
                <a:solidFill>
                  <a:srgbClr val="002060"/>
                </a:solidFill>
                <a:latin typeface="Arial"/>
                <a:cs typeface="Arial"/>
              </a:rPr>
              <a:t>Multidisciplinary:</a:t>
            </a:r>
            <a:endParaRPr lang="en-US" sz="26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863600" marR="857885" lvl="1" indent="-342900">
              <a:lnSpc>
                <a:spcPts val="2270"/>
              </a:lnSpc>
              <a:spcBef>
                <a:spcPts val="555"/>
              </a:spcBef>
              <a:buClr>
                <a:srgbClr val="0077EF"/>
              </a:buClr>
              <a:buSzPct val="69047"/>
              <a:buFont typeface="Wingdings" panose="05000000000000000000" pitchFamily="2" charset="2"/>
              <a:buChar char="ü"/>
              <a:tabLst>
                <a:tab pos="805815" algn="l"/>
                <a:tab pos="806450" algn="l"/>
              </a:tabLst>
            </a:pPr>
            <a:r>
              <a:rPr lang="en-US" sz="2600" b="1" spc="-5" dirty="0">
                <a:solidFill>
                  <a:srgbClr val="002060"/>
                </a:solidFill>
                <a:latin typeface="Arial"/>
                <a:cs typeface="Arial"/>
              </a:rPr>
              <a:t>common</a:t>
            </a:r>
            <a:r>
              <a:rPr lang="en-US" sz="2600" b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600" b="1" spc="-5" dirty="0">
                <a:solidFill>
                  <a:srgbClr val="002060"/>
                </a:solidFill>
                <a:latin typeface="Arial"/>
                <a:cs typeface="Arial"/>
              </a:rPr>
              <a:t>technical</a:t>
            </a:r>
            <a:r>
              <a:rPr lang="en-US" sz="2600" b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600" b="1" spc="-5" dirty="0">
                <a:solidFill>
                  <a:srgbClr val="002060"/>
                </a:solidFill>
                <a:latin typeface="Arial"/>
                <a:cs typeface="Arial"/>
              </a:rPr>
              <a:t>document,</a:t>
            </a:r>
            <a:r>
              <a:rPr lang="en-US" sz="2600" b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600" b="1" spc="-5" dirty="0">
                <a:solidFill>
                  <a:srgbClr val="002060"/>
                </a:solidFill>
                <a:latin typeface="Arial"/>
                <a:cs typeface="Arial"/>
              </a:rPr>
              <a:t>electronic </a:t>
            </a:r>
            <a:r>
              <a:rPr lang="en-US" sz="2600" b="1" spc="-57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600" b="1" spc="-5" dirty="0">
                <a:solidFill>
                  <a:srgbClr val="002060"/>
                </a:solidFill>
                <a:latin typeface="Arial"/>
                <a:cs typeface="Arial"/>
              </a:rPr>
              <a:t>submission,</a:t>
            </a:r>
            <a:r>
              <a:rPr lang="en-US" sz="2600" b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600" b="1" spc="-5" dirty="0">
                <a:solidFill>
                  <a:srgbClr val="002060"/>
                </a:solidFill>
                <a:latin typeface="Arial"/>
                <a:cs typeface="Arial"/>
              </a:rPr>
              <a:t>coding</a:t>
            </a:r>
            <a:r>
              <a:rPr lang="en-US" sz="26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600" b="1" spc="-5" dirty="0">
                <a:solidFill>
                  <a:srgbClr val="002060"/>
                </a:solidFill>
                <a:latin typeface="Arial"/>
                <a:cs typeface="Arial"/>
              </a:rPr>
              <a:t>systems</a:t>
            </a:r>
            <a:endParaRPr lang="en-US" sz="26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863600" lvl="1" indent="-342900">
              <a:spcBef>
                <a:spcPts val="310"/>
              </a:spcBef>
              <a:buClr>
                <a:srgbClr val="0077EF"/>
              </a:buClr>
              <a:buSzPct val="85416"/>
              <a:buFont typeface="Wingdings" panose="05000000000000000000" pitchFamily="2" charset="2"/>
              <a:buChar char="ü"/>
              <a:tabLst>
                <a:tab pos="406400" algn="l"/>
              </a:tabLst>
            </a:pPr>
            <a:endParaRPr lang="en-IN" dirty="0">
              <a:latin typeface="Arial"/>
              <a:cs typeface="Arial"/>
            </a:endParaRPr>
          </a:p>
          <a:p>
            <a:pPr marL="406400" indent="-342900">
              <a:spcBef>
                <a:spcPts val="310"/>
              </a:spcBef>
              <a:buClr>
                <a:srgbClr val="0077EF"/>
              </a:buClr>
              <a:buSzPct val="85416"/>
              <a:tabLst>
                <a:tab pos="406400" algn="l"/>
              </a:tabLst>
            </a:pPr>
            <a:endParaRPr lang="en-IN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930" y="209258"/>
            <a:ext cx="1428571" cy="1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3518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459</Words>
  <Application>Microsoft Office PowerPoint</Application>
  <PresentationFormat>Widescreen</PresentationFormat>
  <Paragraphs>82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MT</vt:lpstr>
      <vt:lpstr>Corbel</vt:lpstr>
      <vt:lpstr>Times New Roman</vt:lpstr>
      <vt:lpstr>Wingdings</vt:lpstr>
      <vt:lpstr>Parallax</vt:lpstr>
      <vt:lpstr>Good Clinical Practice (ICH-GCP)</vt:lpstr>
      <vt:lpstr>What is ICH?</vt:lpstr>
      <vt:lpstr>How did it evolve?</vt:lpstr>
      <vt:lpstr>History</vt:lpstr>
      <vt:lpstr>When did it begin?</vt:lpstr>
      <vt:lpstr>ICH Parties</vt:lpstr>
      <vt:lpstr>Key objective</vt:lpstr>
      <vt:lpstr>The result?</vt:lpstr>
      <vt:lpstr>ICH Guidelines: examples</vt:lpstr>
      <vt:lpstr>The ICH Story</vt:lpstr>
      <vt:lpstr>What is GCP?</vt:lpstr>
      <vt:lpstr>Why is it needed?</vt:lpstr>
      <vt:lpstr>The ICH GCP guideline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 Pulga</dc:creator>
  <cp:lastModifiedBy>La Pulga</cp:lastModifiedBy>
  <cp:revision>2</cp:revision>
  <dcterms:created xsi:type="dcterms:W3CDTF">2025-02-27T10:16:29Z</dcterms:created>
  <dcterms:modified xsi:type="dcterms:W3CDTF">2025-02-27T10:19:23Z</dcterms:modified>
</cp:coreProperties>
</file>